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24"/>
  </p:notesMasterIdLst>
  <p:handoutMasterIdLst>
    <p:handoutMasterId r:id="rId25"/>
  </p:handoutMasterIdLst>
  <p:sldIdLst>
    <p:sldId id="360" r:id="rId2"/>
    <p:sldId id="384" r:id="rId3"/>
    <p:sldId id="332" r:id="rId4"/>
    <p:sldId id="366" r:id="rId5"/>
    <p:sldId id="385" r:id="rId6"/>
    <p:sldId id="373" r:id="rId7"/>
    <p:sldId id="266" r:id="rId8"/>
    <p:sldId id="369" r:id="rId9"/>
    <p:sldId id="316" r:id="rId10"/>
    <p:sldId id="379" r:id="rId11"/>
    <p:sldId id="364" r:id="rId12"/>
    <p:sldId id="382" r:id="rId13"/>
    <p:sldId id="370" r:id="rId14"/>
    <p:sldId id="386" r:id="rId15"/>
    <p:sldId id="374" r:id="rId16"/>
    <p:sldId id="377" r:id="rId17"/>
    <p:sldId id="378" r:id="rId18"/>
    <p:sldId id="376" r:id="rId19"/>
    <p:sldId id="339" r:id="rId20"/>
    <p:sldId id="327" r:id="rId21"/>
    <p:sldId id="380" r:id="rId22"/>
    <p:sldId id="381" r:id="rId2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e Dandy" initials="KD" lastIdx="1" clrIdx="0">
    <p:extLst>
      <p:ext uri="{19B8F6BF-5375-455C-9EA6-DF929625EA0E}">
        <p15:presenceInfo xmlns:p15="http://schemas.microsoft.com/office/powerpoint/2012/main" userId="S-1-5-21-2946155120-3999439594-3451198312-945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39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16" autoAdjust="0"/>
    <p:restoredTop sz="95407" autoAdjust="0"/>
  </p:normalViewPr>
  <p:slideViewPr>
    <p:cSldViewPr snapToGrid="0">
      <p:cViewPr varScale="1">
        <p:scale>
          <a:sx n="93" d="100"/>
          <a:sy n="93" d="100"/>
        </p:scale>
        <p:origin x="854" y="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DB42A04-0BD4-4601-AFF0-448DA9641B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4B11BE-AD58-4774-A021-A6AB3D6386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C9FEB-259B-48F2-8AE2-095275758D81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9C5E9D-B4D7-441C-AC32-A992923730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F7825F-F274-4108-87CD-03B784D44E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96534-3B3B-449E-A22C-0C1D50A35D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6619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Karine</a:t>
            </a:r>
          </a:p>
          <a:p>
            <a:r>
              <a:rPr lang="fr-FR" dirty="0"/>
              <a:t>Regarde déjà vite fais ce que j’ai fait mais je pense que le plus important c’est de se pencher plus à partir de Arduino jusqu’à la fin non? En vrai </a:t>
            </a:r>
            <a:r>
              <a:rPr lang="fr-FR" dirty="0" err="1"/>
              <a:t>jsp</a:t>
            </a:r>
            <a:r>
              <a:rPr lang="fr-FR" dirty="0"/>
              <a:t> comment on va tout faire en 10 min</a:t>
            </a:r>
          </a:p>
          <a:p>
            <a:r>
              <a:rPr lang="fr-FR" dirty="0"/>
              <a:t>Dis moi ce que tu en penses, et si ce que j’ai fais te vas</a:t>
            </a:r>
          </a:p>
        </p:txBody>
      </p:sp>
    </p:spTree>
    <p:extLst>
      <p:ext uri="{BB962C8B-B14F-4D97-AF65-F5344CB8AC3E}">
        <p14:creationId xmlns:p14="http://schemas.microsoft.com/office/powerpoint/2010/main" val="3540259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Karine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892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karine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7494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karine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991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Karine normalement</a:t>
            </a:r>
          </a:p>
          <a:p>
            <a:r>
              <a:rPr lang="fr-FR" dirty="0"/>
              <a:t>Dans les formules c’est quoi le point d’</a:t>
            </a:r>
            <a:r>
              <a:rPr lang="fr-FR" dirty="0" err="1"/>
              <a:t>interrgation</a:t>
            </a:r>
            <a:r>
              <a:rPr lang="fr-FR" dirty="0"/>
              <a:t>? Si tu pouvais changer ça stp…</a:t>
            </a:r>
          </a:p>
        </p:txBody>
      </p:sp>
    </p:spTree>
    <p:extLst>
      <p:ext uri="{BB962C8B-B14F-4D97-AF65-F5344CB8AC3E}">
        <p14:creationId xmlns:p14="http://schemas.microsoft.com/office/powerpoint/2010/main" val="3576466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F6057-757F-8831-0B62-EB626957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846A3A-818D-811B-1A02-449EAE0F9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BE9EEC-98E6-51FA-DEF8-3F2798978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Karine normalement</a:t>
            </a:r>
          </a:p>
          <a:p>
            <a:r>
              <a:rPr lang="fr-FR" dirty="0"/>
              <a:t>Dans les formules c’est quoi le point d’</a:t>
            </a:r>
            <a:r>
              <a:rPr lang="fr-FR" dirty="0" err="1"/>
              <a:t>interrgation</a:t>
            </a:r>
            <a:r>
              <a:rPr lang="fr-FR" dirty="0"/>
              <a:t>? Si tu pouvais changer ça stp…</a:t>
            </a:r>
          </a:p>
        </p:txBody>
      </p:sp>
    </p:spTree>
    <p:extLst>
      <p:ext uri="{BB962C8B-B14F-4D97-AF65-F5344CB8AC3E}">
        <p14:creationId xmlns:p14="http://schemas.microsoft.com/office/powerpoint/2010/main" val="1624438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rachele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3368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des autres</a:t>
            </a:r>
          </a:p>
          <a:p>
            <a:r>
              <a:rPr lang="fr-FR" dirty="0"/>
              <a:t>Je t’ai mis un peu ce que je pense être la forme la plus simple, après 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!</a:t>
            </a:r>
          </a:p>
          <a:p>
            <a:r>
              <a:rPr lang="fr-FR" dirty="0" err="1"/>
              <a:t>rachele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5939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des autres</a:t>
            </a:r>
          </a:p>
          <a:p>
            <a:r>
              <a:rPr lang="fr-FR" dirty="0" err="1"/>
              <a:t>rachele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520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Quelqu’un,si</a:t>
            </a:r>
            <a:r>
              <a:rPr lang="fr-FR" dirty="0"/>
              <a:t> on garde </a:t>
            </a:r>
            <a:r>
              <a:rPr lang="fr-FR" dirty="0" err="1"/>
              <a:t>elex</a:t>
            </a:r>
            <a:r>
              <a:rPr lang="fr-FR" dirty="0"/>
              <a:t> ana en annexe alors c’est </a:t>
            </a:r>
            <a:r>
              <a:rPr lang="fr-FR" dirty="0" err="1"/>
              <a:t>rachele</a:t>
            </a:r>
            <a:r>
              <a:rPr lang="fr-FR" dirty="0"/>
              <a:t>, sinon ça peut être Karine</a:t>
            </a:r>
          </a:p>
          <a:p>
            <a:r>
              <a:rPr lang="fr-FR" dirty="0"/>
              <a:t>A voir ce qu’on marque!! J’aurai tendance à dire que c’est efficace (voir ce qu’on obtient avec tes courbes) mais que c’est très fragile, une fois qu’un déforme on n’a pas même </a:t>
            </a:r>
            <a:r>
              <a:rPr lang="fr-FR" dirty="0" err="1"/>
              <a:t>resistance</a:t>
            </a:r>
            <a:r>
              <a:rPr lang="fr-FR" dirty="0"/>
              <a:t> au repos etc..</a:t>
            </a:r>
          </a:p>
          <a:p>
            <a:r>
              <a:rPr lang="fr-FR" dirty="0"/>
              <a:t>Trouver comment </a:t>
            </a:r>
            <a:r>
              <a:rPr lang="fr-FR" dirty="0" err="1"/>
              <a:t>ameliorer</a:t>
            </a:r>
            <a:r>
              <a:rPr lang="fr-FR" dirty="0"/>
              <a:t> ça en restant </a:t>
            </a:r>
            <a:r>
              <a:rPr lang="fr-FR" dirty="0" err="1"/>
              <a:t>low</a:t>
            </a:r>
            <a:r>
              <a:rPr lang="fr-FR" dirty="0"/>
              <a:t> tech etc…</a:t>
            </a:r>
          </a:p>
        </p:txBody>
      </p:sp>
    </p:spTree>
    <p:extLst>
      <p:ext uri="{BB962C8B-B14F-4D97-AF65-F5344CB8AC3E}">
        <p14:creationId xmlns:p14="http://schemas.microsoft.com/office/powerpoint/2010/main" val="2645758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46CCB-6608-D775-FDE3-BDC32F60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F93EFD3-5687-63E5-00BD-26F819F06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27D7B9-2500-BBC6-9228-ED39B33EB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garde ça en </a:t>
            </a:r>
            <a:r>
              <a:rPr lang="fr-FR" dirty="0" err="1"/>
              <a:t>annaexe</a:t>
            </a:r>
            <a:r>
              <a:rPr lang="fr-FR" dirty="0"/>
              <a:t> vu que c’est chiant et que ça prend du temps </a:t>
            </a:r>
            <a:r>
              <a:rPr lang="fr-FR" dirty="0" err="1"/>
              <a:t>poour</a:t>
            </a:r>
            <a:r>
              <a:rPr lang="fr-FR" dirty="0"/>
              <a:t> rien?</a:t>
            </a:r>
          </a:p>
          <a:p>
            <a:r>
              <a:rPr lang="fr-FR" dirty="0"/>
              <a:t>Mais comme on a que 10 min il vaut </a:t>
            </a:r>
            <a:r>
              <a:rPr lang="fr-FR" dirty="0" err="1"/>
              <a:t>miux</a:t>
            </a:r>
            <a:r>
              <a:rPr lang="fr-FR" dirty="0"/>
              <a:t> pas renter dans les détails</a:t>
            </a:r>
          </a:p>
          <a:p>
            <a:r>
              <a:rPr lang="fr-FR" dirty="0" err="1"/>
              <a:t>rachle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059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078CA-C8AE-94F6-F3EE-DF6B57D37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12E0E57-4092-309F-D321-984A0660D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A04DD3-E1CE-22AE-BF75-386CB2C00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Change le titre et mets ce que tu veux!</a:t>
            </a:r>
          </a:p>
          <a:p>
            <a:r>
              <a:rPr lang="fr-FR" dirty="0"/>
              <a:t>1 slide comme ça on ne passe pas trop de temps dessus (je pense)</a:t>
            </a:r>
          </a:p>
        </p:txBody>
      </p:sp>
    </p:spTree>
    <p:extLst>
      <p:ext uri="{BB962C8B-B14F-4D97-AF65-F5344CB8AC3E}">
        <p14:creationId xmlns:p14="http://schemas.microsoft.com/office/powerpoint/2010/main" val="2946647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1854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79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les photos pour datasheet et banc de test!!!!!</a:t>
            </a:r>
          </a:p>
          <a:p>
            <a:r>
              <a:rPr lang="fr-FR" dirty="0"/>
              <a:t>Pas sûre du logo </a:t>
            </a:r>
            <a:r>
              <a:rPr lang="fr-FR" dirty="0" err="1"/>
              <a:t>ltspice</a:t>
            </a:r>
            <a:r>
              <a:rPr lang="fr-FR" dirty="0"/>
              <a:t>… c’était bien ça le nom du </a:t>
            </a:r>
            <a:r>
              <a:rPr lang="fr-FR" dirty="0" err="1"/>
              <a:t>loiciel</a:t>
            </a:r>
            <a:r>
              <a:rPr lang="fr-FR" dirty="0"/>
              <a:t>?</a:t>
            </a:r>
          </a:p>
          <a:p>
            <a:r>
              <a:rPr lang="fr-FR" dirty="0"/>
              <a:t>Je peux présenter cette slide comme ça c’est pas toi qui fais tout d’un coup (parler)</a:t>
            </a:r>
          </a:p>
          <a:p>
            <a:r>
              <a:rPr lang="fr-FR" dirty="0"/>
              <a:t>Karine</a:t>
            </a:r>
          </a:p>
        </p:txBody>
      </p:sp>
    </p:spTree>
    <p:extLst>
      <p:ext uri="{BB962C8B-B14F-4D97-AF65-F5344CB8AC3E}">
        <p14:creationId xmlns:p14="http://schemas.microsoft.com/office/powerpoint/2010/main" val="1521675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2BDA7-B24D-2999-9161-98088DBBB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AB78BB2-657A-AA42-FC00-F364BF4F4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67C6EF-58A3-7BD9-80B5-B497FDE88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Change le titre et mets ce que tu veux!</a:t>
            </a:r>
          </a:p>
          <a:p>
            <a:r>
              <a:rPr lang="fr-FR" dirty="0"/>
              <a:t>1 slide comme ça on ne passe pas trop de temps dessus (je pense)</a:t>
            </a:r>
          </a:p>
        </p:txBody>
      </p:sp>
    </p:spTree>
    <p:extLst>
      <p:ext uri="{BB962C8B-B14F-4D97-AF65-F5344CB8AC3E}">
        <p14:creationId xmlns:p14="http://schemas.microsoft.com/office/powerpoint/2010/main" val="1482105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C4CB-9CE8-20A7-22EB-C0576E277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471ED3-3FB6-2421-F118-3D485641E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A840CF8-6518-993A-3105-6964245CD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Après c’est ta partie donc fait comme tu le sens!!</a:t>
            </a:r>
          </a:p>
          <a:p>
            <a:r>
              <a:rPr lang="fr-FR" dirty="0"/>
              <a:t>Peut être mettre dans un </a:t>
            </a:r>
            <a:r>
              <a:rPr lang="fr-FR" dirty="0" err="1"/>
              <a:t>cpin</a:t>
            </a:r>
            <a:r>
              <a:rPr lang="fr-FR" dirty="0"/>
              <a:t> la schématique entière ou sur la slide d’après et tu passes rapidement ? J’ai mis la slide avec explication passe haute etc.. En annexe.. Dis </a:t>
            </a:r>
            <a:r>
              <a:rPr lang="fr-FR" dirty="0" err="1"/>
              <a:t>oi</a:t>
            </a:r>
            <a:r>
              <a:rPr lang="fr-FR" dirty="0"/>
              <a:t> ce que tu en penses</a:t>
            </a:r>
          </a:p>
          <a:p>
            <a:r>
              <a:rPr lang="fr-FR" dirty="0" err="1"/>
              <a:t>rachele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510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46CCB-6608-D775-FDE3-BDC32F60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F93EFD3-5687-63E5-00BD-26F819F06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27D7B9-2500-BBC6-9228-ED39B33EB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Après c’est ta partie donc fait comme tu le sens!!</a:t>
            </a:r>
          </a:p>
          <a:p>
            <a:r>
              <a:rPr lang="fr-FR" dirty="0"/>
              <a:t>Peut être mettre dans un </a:t>
            </a:r>
            <a:r>
              <a:rPr lang="fr-FR" dirty="0" err="1"/>
              <a:t>cpin</a:t>
            </a:r>
            <a:r>
              <a:rPr lang="fr-FR" dirty="0"/>
              <a:t> la schématique entière ou sur la slide d’après et tu passes rapidement ? J’ai mis la slide avec explication passe haute etc.. En annexe.. Dis </a:t>
            </a:r>
            <a:r>
              <a:rPr lang="fr-FR" dirty="0" err="1"/>
              <a:t>oi</a:t>
            </a:r>
            <a:r>
              <a:rPr lang="fr-FR" dirty="0"/>
              <a:t> ce que tu en penses</a:t>
            </a:r>
          </a:p>
          <a:p>
            <a:r>
              <a:rPr lang="fr-FR" dirty="0" err="1"/>
              <a:t>rachele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39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Juste mets les images un peu comme eux, on dit 2/3 phrases sur ça mais en vrai il n’y a pas gd </a:t>
            </a:r>
            <a:r>
              <a:rPr lang="fr-FR" dirty="0" err="1"/>
              <a:t>chOse</a:t>
            </a:r>
            <a:r>
              <a:rPr lang="fr-FR" dirty="0"/>
              <a:t> à dire donc autant ne pas s’attarder, limite autant plus dire de trucs sur physique et </a:t>
            </a:r>
            <a:r>
              <a:rPr lang="fr-FR" dirty="0" err="1"/>
              <a:t>kicad</a:t>
            </a:r>
            <a:r>
              <a:rPr lang="fr-FR" dirty="0"/>
              <a:t> que ça… Après les parties </a:t>
            </a:r>
            <a:r>
              <a:rPr lang="fr-FR" dirty="0" err="1"/>
              <a:t>bench</a:t>
            </a:r>
            <a:r>
              <a:rPr lang="fr-FR" dirty="0"/>
              <a:t> test et datasheet seront peut être plus intéressantes?</a:t>
            </a:r>
          </a:p>
          <a:p>
            <a:pPr marL="158750" indent="0">
              <a:buNone/>
            </a:pPr>
            <a:r>
              <a:rPr lang="fr-FR" dirty="0" err="1"/>
              <a:t>rachele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8058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1022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Karine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602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734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12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872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330020"/>
            <a:ext cx="8229240" cy="32643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616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330020"/>
            <a:ext cx="8229240" cy="32643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26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330020"/>
            <a:ext cx="8229240" cy="32643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304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330020"/>
            <a:ext cx="8229240" cy="32643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9459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330020"/>
            <a:ext cx="8229240" cy="32643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39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7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73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84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61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75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29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7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24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33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pn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jpg"/><Relationship Id="rId4" Type="http://schemas.openxmlformats.org/officeDocument/2006/relationships/image" Target="../media/image4.jpeg"/><Relationship Id="rId9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 idx="4294967295"/>
          </p:nvPr>
        </p:nvSpPr>
        <p:spPr>
          <a:xfrm>
            <a:off x="1252974" y="951759"/>
            <a:ext cx="6638050" cy="75573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000" b="1" spc="-1" dirty="0">
                <a:solidFill>
                  <a:srgbClr val="000000"/>
                </a:solidFill>
                <a:latin typeface="Times New Roman"/>
              </a:rPr>
              <a:t>Du </a:t>
            </a:r>
            <a:r>
              <a:rPr lang="en-US" sz="3000" b="1" spc="-1" dirty="0" err="1">
                <a:solidFill>
                  <a:srgbClr val="000000"/>
                </a:solidFill>
                <a:latin typeface="Times New Roman"/>
              </a:rPr>
              <a:t>capteur</a:t>
            </a:r>
            <a:r>
              <a:rPr lang="en-US" sz="3000" b="1" spc="-1" dirty="0">
                <a:solidFill>
                  <a:srgbClr val="000000"/>
                </a:solidFill>
                <a:latin typeface="Times New Roman"/>
              </a:rPr>
              <a:t> au banc de test  </a:t>
            </a:r>
            <a:br>
              <a:rPr lang="en-US" sz="3000" b="1" spc="-1" dirty="0">
                <a:solidFill>
                  <a:srgbClr val="000000"/>
                </a:solidFill>
                <a:latin typeface="Times New Roman"/>
              </a:rPr>
            </a:br>
            <a:r>
              <a:rPr lang="en-US" sz="3000" b="1" spc="-1" dirty="0" err="1">
                <a:solidFill>
                  <a:srgbClr val="000000"/>
                </a:solidFill>
                <a:latin typeface="Times New Roman"/>
              </a:rPr>
              <a:t>en</a:t>
            </a:r>
            <a:r>
              <a:rPr lang="en-US" sz="3000" b="1" spc="-1" dirty="0">
                <a:solidFill>
                  <a:srgbClr val="000000"/>
                </a:solidFill>
                <a:latin typeface="Times New Roman"/>
              </a:rPr>
              <a:t> open source hardware</a:t>
            </a:r>
            <a:endParaRPr lang="fr-FR" sz="30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 idx="4294967295"/>
          </p:nvPr>
        </p:nvSpPr>
        <p:spPr>
          <a:xfrm>
            <a:off x="2930869" y="4613648"/>
            <a:ext cx="3282263" cy="346043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359"/>
              </a:spcBef>
              <a:buNone/>
              <a:tabLst>
                <a:tab pos="0" algn="l"/>
              </a:tabLst>
            </a:pPr>
            <a:r>
              <a:rPr lang="fr-FR" sz="1800" b="1" spc="-1" dirty="0">
                <a:solidFill>
                  <a:srgbClr val="000000"/>
                </a:solidFill>
                <a:latin typeface="Times New Roman"/>
              </a:rPr>
              <a:t>Karine Dandy, </a:t>
            </a:r>
            <a:r>
              <a:rPr lang="fr-FR" sz="1800" b="1" spc="-1" dirty="0" err="1">
                <a:solidFill>
                  <a:srgbClr val="000000"/>
                </a:solidFill>
                <a:latin typeface="Times New Roman"/>
              </a:rPr>
              <a:t>Rachele</a:t>
            </a:r>
            <a:r>
              <a:rPr lang="fr-FR" sz="1800" b="1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fr-FR" sz="1800" b="1" spc="-1" dirty="0" err="1">
                <a:solidFill>
                  <a:srgbClr val="000000"/>
                </a:solidFill>
                <a:latin typeface="Times New Roman"/>
              </a:rPr>
              <a:t>Iffrig</a:t>
            </a:r>
            <a:br>
              <a:rPr sz="1800" dirty="0"/>
            </a:br>
            <a:endParaRPr lang="fr-FR" sz="18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E3F9C-0D59-97F9-0843-95BB05D2DFE0}"/>
              </a:ext>
            </a:extLst>
          </p:cNvPr>
          <p:cNvSpPr txBox="1"/>
          <p:nvPr/>
        </p:nvSpPr>
        <p:spPr>
          <a:xfrm>
            <a:off x="3123027" y="306386"/>
            <a:ext cx="2897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1" dirty="0" err="1">
                <a:solidFill>
                  <a:srgbClr val="000000"/>
                </a:solidFill>
                <a:latin typeface="Times New Roman"/>
              </a:rPr>
              <a:t>Projet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</a:rPr>
              <a:t>Capteur</a:t>
            </a:r>
            <a:endParaRPr lang="en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914272-8DFA-4D2E-899F-A49C32FE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7049" cy="755730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DEE2C7B-9056-4D62-8CA4-5FDF5AF41E34}"/>
              </a:ext>
            </a:extLst>
          </p:cNvPr>
          <p:cNvCxnSpPr>
            <a:cxnSpLocks/>
          </p:cNvCxnSpPr>
          <p:nvPr/>
        </p:nvCxnSpPr>
        <p:spPr>
          <a:xfrm>
            <a:off x="3907857" y="675718"/>
            <a:ext cx="136678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224F8E5-EF7D-46A6-B44B-F87DAF6EB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360" y="1874693"/>
            <a:ext cx="3033780" cy="257175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8F5B3EB6-E2AE-45AF-A8E5-B19EA03DA1B9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8074063" y="4436208"/>
            <a:ext cx="1069937" cy="70092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750D219-94E7-424B-B415-CE5E994017B8}"/>
              </a:ext>
            </a:extLst>
          </p:cNvPr>
          <p:cNvGrpSpPr/>
          <p:nvPr/>
        </p:nvGrpSpPr>
        <p:grpSpPr>
          <a:xfrm>
            <a:off x="-1" y="0"/>
            <a:ext cx="9486261" cy="786691"/>
            <a:chOff x="0" y="0"/>
            <a:chExt cx="9144000" cy="700922"/>
          </a:xfrm>
        </p:grpSpPr>
        <p:sp>
          <p:nvSpPr>
            <p:cNvPr id="5" name="Titre 1">
              <a:extLst>
                <a:ext uri="{FF2B5EF4-FFF2-40B4-BE49-F238E27FC236}">
                  <a16:creationId xmlns:a16="http://schemas.microsoft.com/office/drawing/2014/main" id="{E42BD36C-645C-4CF2-82F8-0C520DE16F33}"/>
                </a:ext>
              </a:extLst>
            </p:cNvPr>
            <p:cNvSpPr/>
            <p:nvPr/>
          </p:nvSpPr>
          <p:spPr>
            <a:xfrm>
              <a:off x="1069937" y="0"/>
              <a:ext cx="8074062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4000" b="1" strike="noStrike" spc="-1" dirty="0">
                  <a:solidFill>
                    <a:srgbClr val="000000"/>
                  </a:solidFill>
                  <a:latin typeface="Times New Roman"/>
                </a:rPr>
                <a:t>III - Arduino: </a:t>
              </a:r>
              <a:r>
                <a:rPr lang="fr-FR" sz="3000" b="1" strike="noStrike" spc="-1" dirty="0">
                  <a:solidFill>
                    <a:srgbClr val="000000"/>
                  </a:solidFill>
                  <a:latin typeface="Times New Roman"/>
                </a:rPr>
                <a:t>Problèmes rencontrés</a:t>
              </a:r>
              <a:endParaRPr lang="fr-FR" sz="3000" b="1" strike="noStrike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FB8B877-7DD4-44A6-A3EC-8CFC3A21B76C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4A86C12-D5F9-4912-AE58-117829B8AD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00922"/>
              <a:ext cx="9144000" cy="0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B3F98D50-2C83-422E-A431-7F55930FDDB9}"/>
              </a:ext>
            </a:extLst>
          </p:cNvPr>
          <p:cNvSpPr/>
          <p:nvPr/>
        </p:nvSpPr>
        <p:spPr>
          <a:xfrm>
            <a:off x="409303" y="1219213"/>
            <a:ext cx="844732" cy="30478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CC18D89-E4C4-4C42-9B11-A763C2E8A7E6}"/>
              </a:ext>
            </a:extLst>
          </p:cNvPr>
          <p:cNvSpPr txBox="1"/>
          <p:nvPr/>
        </p:nvSpPr>
        <p:spPr>
          <a:xfrm>
            <a:off x="1375955" y="1171552"/>
            <a:ext cx="5364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Problèmes de mémoire</a:t>
            </a:r>
          </a:p>
          <a:p>
            <a:endParaRPr lang="fr-FR" sz="2000" b="1" dirty="0"/>
          </a:p>
          <a:p>
            <a:r>
              <a:rPr lang="fr-FR" sz="2000" u="sng" dirty="0"/>
              <a:t>Solutions: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5B3170-3EEC-4A19-90D6-895F32F34F03}"/>
              </a:ext>
            </a:extLst>
          </p:cNvPr>
          <p:cNvSpPr txBox="1"/>
          <p:nvPr/>
        </p:nvSpPr>
        <p:spPr>
          <a:xfrm>
            <a:off x="1161985" y="2306406"/>
            <a:ext cx="78899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Limiter le nombre de variables globales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Privilégier les variables locales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Limiter le nombre de fonctions totales =&gt; regrouper certaines entre elles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Privilégier l’opérateur ternaire au if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Utiliser la mémoire Flash pour les chaînes de caractères: </a:t>
            </a:r>
            <a:r>
              <a:rPr lang="fr-FR" dirty="0" err="1"/>
              <a:t>Serial.println</a:t>
            </a:r>
            <a:r>
              <a:rPr lang="fr-FR" dirty="0"/>
              <a:t>(</a:t>
            </a:r>
            <a:r>
              <a:rPr lang="fr-FR" dirty="0">
                <a:solidFill>
                  <a:srgbClr val="FF0000"/>
                </a:solidFill>
              </a:rPr>
              <a:t>F</a:t>
            </a:r>
            <a:r>
              <a:rPr lang="fr-FR" dirty="0"/>
              <a:t>(« ! »))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717143-807F-0BA4-7745-D6B9F8096EBA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0044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750D219-94E7-424B-B415-CE5E994017B8}"/>
              </a:ext>
            </a:extLst>
          </p:cNvPr>
          <p:cNvGrpSpPr/>
          <p:nvPr/>
        </p:nvGrpSpPr>
        <p:grpSpPr>
          <a:xfrm>
            <a:off x="0" y="-37182"/>
            <a:ext cx="9573104" cy="781765"/>
            <a:chOff x="0" y="-35002"/>
            <a:chExt cx="9144000" cy="735924"/>
          </a:xfrm>
        </p:grpSpPr>
        <p:sp>
          <p:nvSpPr>
            <p:cNvPr id="5" name="Titre 1">
              <a:extLst>
                <a:ext uri="{FF2B5EF4-FFF2-40B4-BE49-F238E27FC236}">
                  <a16:creationId xmlns:a16="http://schemas.microsoft.com/office/drawing/2014/main" id="{E42BD36C-645C-4CF2-82F8-0C520DE16F33}"/>
                </a:ext>
              </a:extLst>
            </p:cNvPr>
            <p:cNvSpPr/>
            <p:nvPr/>
          </p:nvSpPr>
          <p:spPr>
            <a:xfrm>
              <a:off x="1014915" y="-35002"/>
              <a:ext cx="7948547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3500" b="1" strike="noStrike" spc="-1" dirty="0">
                  <a:solidFill>
                    <a:srgbClr val="000000"/>
                  </a:solidFill>
                  <a:latin typeface="Times New Roman"/>
                </a:rPr>
                <a:t>IV - Arduino Application: </a:t>
              </a:r>
              <a:r>
                <a:rPr lang="fr-FR" sz="2500" b="1" strike="noStrike" spc="-1" dirty="0">
                  <a:solidFill>
                    <a:srgbClr val="000000"/>
                  </a:solidFill>
                  <a:latin typeface="Times New Roman"/>
                </a:rPr>
                <a:t>Rendu et Différences</a:t>
              </a:r>
              <a:endParaRPr lang="fr-FR" sz="2500" b="1" strike="noStrike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FB8B877-7DD4-44A6-A3EC-8CFC3A21B76C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4A86C12-D5F9-4912-AE58-117829B8AD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00922"/>
              <a:ext cx="9144000" cy="0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821062D8-1B40-4F5B-98A3-90D34EB69526}"/>
              </a:ext>
            </a:extLst>
          </p:cNvPr>
          <p:cNvSpPr txBox="1"/>
          <p:nvPr/>
        </p:nvSpPr>
        <p:spPr>
          <a:xfrm>
            <a:off x="8887197" y="4881889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073F8-C643-451C-B148-83D641D8A9E5}"/>
              </a:ext>
            </a:extLst>
          </p:cNvPr>
          <p:cNvSpPr/>
          <p:nvPr/>
        </p:nvSpPr>
        <p:spPr>
          <a:xfrm>
            <a:off x="0" y="744583"/>
            <a:ext cx="4572000" cy="43989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6199D81-7816-4880-BDD1-4B9FF52F09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49" b="5086"/>
          <a:stretch/>
        </p:blipFill>
        <p:spPr>
          <a:xfrm>
            <a:off x="5302954" y="831699"/>
            <a:ext cx="2151447" cy="42246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2CB2C64-78FB-44F8-9EF4-ABAC45465B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3" b="5086"/>
          <a:stretch/>
        </p:blipFill>
        <p:spPr>
          <a:xfrm>
            <a:off x="1641193" y="836588"/>
            <a:ext cx="2110708" cy="4214900"/>
          </a:xfrm>
          <a:prstGeom prst="rect">
            <a:avLst/>
          </a:prstGeom>
        </p:spPr>
      </p:pic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372F2504-96E3-4DCB-93D9-B7A8A9468906}"/>
              </a:ext>
            </a:extLst>
          </p:cNvPr>
          <p:cNvSpPr/>
          <p:nvPr/>
        </p:nvSpPr>
        <p:spPr>
          <a:xfrm rot="8020806">
            <a:off x="6881722" y="2181397"/>
            <a:ext cx="329765" cy="60639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B5BD35E-2854-474C-9BE8-DF176624EA5C}"/>
              </a:ext>
            </a:extLst>
          </p:cNvPr>
          <p:cNvSpPr txBox="1"/>
          <p:nvPr/>
        </p:nvSpPr>
        <p:spPr>
          <a:xfrm>
            <a:off x="7409502" y="2715207"/>
            <a:ext cx="1506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Menu déroulant supplémentaire</a:t>
            </a:r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03FF88DA-082F-4D46-BC72-15879B54F7F1}"/>
              </a:ext>
            </a:extLst>
          </p:cNvPr>
          <p:cNvSpPr/>
          <p:nvPr/>
        </p:nvSpPr>
        <p:spPr>
          <a:xfrm rot="6169989">
            <a:off x="6882624" y="3937342"/>
            <a:ext cx="329765" cy="60639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5BE1F89-97F2-49FE-ADAD-11CDF6830448}"/>
              </a:ext>
            </a:extLst>
          </p:cNvPr>
          <p:cNvSpPr txBox="1"/>
          <p:nvPr/>
        </p:nvSpPr>
        <p:spPr>
          <a:xfrm>
            <a:off x="7510154" y="3983418"/>
            <a:ext cx="1739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Une seule courbe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6ADC9AF-47CF-45FE-9CE8-49DE672903FB}"/>
              </a:ext>
            </a:extLst>
          </p:cNvPr>
          <p:cNvSpPr txBox="1"/>
          <p:nvPr/>
        </p:nvSpPr>
        <p:spPr>
          <a:xfrm>
            <a:off x="7419670" y="2783618"/>
            <a:ext cx="1415484" cy="771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FR" sz="16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1EDD9A5-7EF7-4A98-8F92-2D293C2C9471}"/>
              </a:ext>
            </a:extLst>
          </p:cNvPr>
          <p:cNvSpPr txBox="1"/>
          <p:nvPr/>
        </p:nvSpPr>
        <p:spPr>
          <a:xfrm>
            <a:off x="7578813" y="3898146"/>
            <a:ext cx="1506154" cy="5379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FR" sz="1600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A787EC7C-9C6A-415F-A05B-9EBF5AD2C5B3}"/>
              </a:ext>
            </a:extLst>
          </p:cNvPr>
          <p:cNvSpPr/>
          <p:nvPr/>
        </p:nvSpPr>
        <p:spPr>
          <a:xfrm rot="20319372">
            <a:off x="1888431" y="2773080"/>
            <a:ext cx="539014" cy="2545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6A166-BB82-4795-B6DD-FF72F776B74D}"/>
              </a:ext>
            </a:extLst>
          </p:cNvPr>
          <p:cNvSpPr txBox="1"/>
          <p:nvPr/>
        </p:nvSpPr>
        <p:spPr>
          <a:xfrm>
            <a:off x="125057" y="2676755"/>
            <a:ext cx="1415484" cy="771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FR" sz="16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E033B8A-09DE-49A4-99F2-FB3B50AB720F}"/>
              </a:ext>
            </a:extLst>
          </p:cNvPr>
          <p:cNvSpPr txBox="1"/>
          <p:nvPr/>
        </p:nvSpPr>
        <p:spPr>
          <a:xfrm>
            <a:off x="192505" y="2676755"/>
            <a:ext cx="1279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Acquisition des données en décalé</a:t>
            </a:r>
          </a:p>
        </p:txBody>
      </p:sp>
    </p:spTree>
    <p:extLst>
      <p:ext uri="{BB962C8B-B14F-4D97-AF65-F5344CB8AC3E}">
        <p14:creationId xmlns:p14="http://schemas.microsoft.com/office/powerpoint/2010/main" val="376425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750D219-94E7-424B-B415-CE5E994017B8}"/>
              </a:ext>
            </a:extLst>
          </p:cNvPr>
          <p:cNvGrpSpPr/>
          <p:nvPr/>
        </p:nvGrpSpPr>
        <p:grpSpPr>
          <a:xfrm>
            <a:off x="0" y="0"/>
            <a:ext cx="9144000" cy="744583"/>
            <a:chOff x="0" y="0"/>
            <a:chExt cx="9144000" cy="700922"/>
          </a:xfrm>
        </p:grpSpPr>
        <p:sp>
          <p:nvSpPr>
            <p:cNvPr id="5" name="Titre 1">
              <a:extLst>
                <a:ext uri="{FF2B5EF4-FFF2-40B4-BE49-F238E27FC236}">
                  <a16:creationId xmlns:a16="http://schemas.microsoft.com/office/drawing/2014/main" id="{E42BD36C-645C-4CF2-82F8-0C520DE16F33}"/>
                </a:ext>
              </a:extLst>
            </p:cNvPr>
            <p:cNvSpPr/>
            <p:nvPr/>
          </p:nvSpPr>
          <p:spPr>
            <a:xfrm>
              <a:off x="1069937" y="0"/>
              <a:ext cx="8074062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4000" b="1" strike="noStrike" spc="-1" dirty="0">
                  <a:solidFill>
                    <a:srgbClr val="000000"/>
                  </a:solidFill>
                  <a:latin typeface="Times New Roman"/>
                </a:rPr>
                <a:t>IV - Applications: </a:t>
              </a:r>
              <a:r>
                <a:rPr lang="fr-FR" sz="3000" b="1" strike="noStrike" spc="-1" dirty="0">
                  <a:solidFill>
                    <a:srgbClr val="000000"/>
                  </a:solidFill>
                  <a:latin typeface="Times New Roman"/>
                </a:rPr>
                <a:t>Différences de code</a:t>
              </a:r>
              <a:endParaRPr lang="fr-FR" sz="3000" b="1" strike="noStrike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FB8B877-7DD4-44A6-A3EC-8CFC3A21B76C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4A86C12-D5F9-4912-AE58-117829B8AD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00922"/>
              <a:ext cx="9144000" cy="0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821062D8-1B40-4F5B-98A3-90D34EB69526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073F8-C643-451C-B148-83D641D8A9E5}"/>
              </a:ext>
            </a:extLst>
          </p:cNvPr>
          <p:cNvSpPr/>
          <p:nvPr/>
        </p:nvSpPr>
        <p:spPr>
          <a:xfrm>
            <a:off x="-1" y="2892438"/>
            <a:ext cx="9074331" cy="2251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E6CB7FD-FCB6-4F11-AF8D-93C03B648499}"/>
              </a:ext>
            </a:extLst>
          </p:cNvPr>
          <p:cNvSpPr txBox="1"/>
          <p:nvPr/>
        </p:nvSpPr>
        <p:spPr>
          <a:xfrm>
            <a:off x="1164198" y="826038"/>
            <a:ext cx="810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Tracer les données du capteur graphite ET du </a:t>
            </a:r>
            <a:r>
              <a:rPr lang="fr-FR" b="1" dirty="0" err="1"/>
              <a:t>flex</a:t>
            </a:r>
            <a:r>
              <a:rPr lang="fr-FR" b="1" dirty="0"/>
              <a:t> </a:t>
            </a:r>
            <a:r>
              <a:rPr lang="fr-FR" b="1" dirty="0" err="1"/>
              <a:t>sensor</a:t>
            </a:r>
            <a:endParaRPr lang="fr-FR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D10E9C-0A7B-4676-8BFB-CDA6B7AFE4EB}"/>
              </a:ext>
            </a:extLst>
          </p:cNvPr>
          <p:cNvSpPr txBox="1"/>
          <p:nvPr/>
        </p:nvSpPr>
        <p:spPr>
          <a:xfrm>
            <a:off x="1289325" y="2943817"/>
            <a:ext cx="79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Tracer les données du capteur graphite OU du </a:t>
            </a:r>
            <a:r>
              <a:rPr lang="fr-FR" b="1" dirty="0" err="1"/>
              <a:t>flex</a:t>
            </a:r>
            <a:r>
              <a:rPr lang="fr-FR" b="1" dirty="0"/>
              <a:t> </a:t>
            </a:r>
            <a:r>
              <a:rPr lang="fr-FR" b="1" dirty="0" err="1"/>
              <a:t>sensor</a:t>
            </a:r>
            <a:endParaRPr lang="fr-FR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9C0F63-8F9C-477F-822D-C5F4E8439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62" y="3576408"/>
            <a:ext cx="6396856" cy="13054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12EAA1-E00B-4B8C-947E-AA70301A0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62" y="1390109"/>
            <a:ext cx="6716622" cy="1307589"/>
          </a:xfrm>
          <a:prstGeom prst="rect">
            <a:avLst/>
          </a:prstGeom>
        </p:spPr>
      </p:pic>
      <p:sp>
        <p:nvSpPr>
          <p:cNvPr id="4" name="Flèche : gauche 3">
            <a:extLst>
              <a:ext uri="{FF2B5EF4-FFF2-40B4-BE49-F238E27FC236}">
                <a16:creationId xmlns:a16="http://schemas.microsoft.com/office/drawing/2014/main" id="{6E3BA7C0-2F74-4CE5-9514-B87A882C8BE8}"/>
              </a:ext>
            </a:extLst>
          </p:cNvPr>
          <p:cNvSpPr/>
          <p:nvPr/>
        </p:nvSpPr>
        <p:spPr>
          <a:xfrm>
            <a:off x="4789105" y="2483327"/>
            <a:ext cx="635726" cy="219563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CF31C16-1754-451A-9879-24E4851256BB}"/>
              </a:ext>
            </a:extLst>
          </p:cNvPr>
          <p:cNvSpPr txBox="1"/>
          <p:nvPr/>
        </p:nvSpPr>
        <p:spPr>
          <a:xfrm>
            <a:off x="5814189" y="2056249"/>
            <a:ext cx="307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En fonction de la valeur du </a:t>
            </a:r>
            <a:r>
              <a:rPr lang="fr-FR" sz="1600" dirty="0" err="1"/>
              <a:t>low</a:t>
            </a:r>
            <a:r>
              <a:rPr lang="fr-FR" sz="1600" dirty="0"/>
              <a:t> bit on trace </a:t>
            </a:r>
            <a:r>
              <a:rPr lang="fr-FR" sz="1600" dirty="0" err="1"/>
              <a:t>Rflex</a:t>
            </a:r>
            <a:r>
              <a:rPr lang="fr-FR" sz="1600" dirty="0"/>
              <a:t> ou </a:t>
            </a:r>
            <a:r>
              <a:rPr lang="fr-FR" sz="1600" dirty="0" err="1"/>
              <a:t>Rgraphite</a:t>
            </a:r>
            <a:endParaRPr lang="fr-FR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8F5282-A699-4C78-85F9-584509C76206}"/>
              </a:ext>
            </a:extLst>
          </p:cNvPr>
          <p:cNvSpPr/>
          <p:nvPr/>
        </p:nvSpPr>
        <p:spPr>
          <a:xfrm>
            <a:off x="5814189" y="2056249"/>
            <a:ext cx="3073008" cy="62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gauche 16">
            <a:extLst>
              <a:ext uri="{FF2B5EF4-FFF2-40B4-BE49-F238E27FC236}">
                <a16:creationId xmlns:a16="http://schemas.microsoft.com/office/drawing/2014/main" id="{715D3208-B0B4-469B-BD30-19362A68C0E7}"/>
              </a:ext>
            </a:extLst>
          </p:cNvPr>
          <p:cNvSpPr/>
          <p:nvPr/>
        </p:nvSpPr>
        <p:spPr>
          <a:xfrm>
            <a:off x="4079357" y="4552547"/>
            <a:ext cx="635726" cy="219563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0276067-4D2A-496C-8016-AAB5B0ABB7AC}"/>
              </a:ext>
            </a:extLst>
          </p:cNvPr>
          <p:cNvSpPr txBox="1"/>
          <p:nvPr/>
        </p:nvSpPr>
        <p:spPr>
          <a:xfrm>
            <a:off x="4962338" y="4344408"/>
            <a:ext cx="3903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En fonction de la valeur du choix fait dans le menu déroulant, on trace </a:t>
            </a:r>
            <a:r>
              <a:rPr lang="fr-FR" sz="1600" dirty="0" err="1"/>
              <a:t>Rflex</a:t>
            </a:r>
            <a:r>
              <a:rPr lang="fr-FR" sz="1600" dirty="0"/>
              <a:t> ou </a:t>
            </a:r>
            <a:r>
              <a:rPr lang="fr-FR" sz="1600" dirty="0" err="1"/>
              <a:t>Rgraphite</a:t>
            </a:r>
            <a:endParaRPr lang="fr-FR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572C04-7B42-41D8-9305-D46AB803A85A}"/>
              </a:ext>
            </a:extLst>
          </p:cNvPr>
          <p:cNvSpPr/>
          <p:nvPr/>
        </p:nvSpPr>
        <p:spPr>
          <a:xfrm>
            <a:off x="4950564" y="4350172"/>
            <a:ext cx="3780229" cy="624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5ED3CAB-CF57-6772-8668-C5C1574459EB}"/>
              </a:ext>
            </a:extLst>
          </p:cNvPr>
          <p:cNvSpPr txBox="1"/>
          <p:nvPr/>
        </p:nvSpPr>
        <p:spPr>
          <a:xfrm>
            <a:off x="8768101" y="4834689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7239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4A14B335-E536-49B1-B05B-5C44A72D74CD}"/>
              </a:ext>
            </a:extLst>
          </p:cNvPr>
          <p:cNvGrpSpPr/>
          <p:nvPr/>
        </p:nvGrpSpPr>
        <p:grpSpPr>
          <a:xfrm>
            <a:off x="1" y="43199"/>
            <a:ext cx="9143999" cy="704694"/>
            <a:chOff x="0" y="0"/>
            <a:chExt cx="9143999" cy="700922"/>
          </a:xfrm>
        </p:grpSpPr>
        <p:sp>
          <p:nvSpPr>
            <p:cNvPr id="24" name="Titre 1">
              <a:extLst>
                <a:ext uri="{FF2B5EF4-FFF2-40B4-BE49-F238E27FC236}">
                  <a16:creationId xmlns:a16="http://schemas.microsoft.com/office/drawing/2014/main" id="{6F47A151-8D24-4235-B737-6A16DF7722D0}"/>
                </a:ext>
              </a:extLst>
            </p:cNvPr>
            <p:cNvSpPr/>
            <p:nvPr/>
          </p:nvSpPr>
          <p:spPr>
            <a:xfrm>
              <a:off x="1069937" y="0"/>
              <a:ext cx="8074062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4000" b="1" strike="noStrike" spc="-1" dirty="0">
                  <a:solidFill>
                    <a:srgbClr val="000000"/>
                  </a:solidFill>
                  <a:latin typeface="Times New Roman"/>
                </a:rPr>
                <a:t>V - </a:t>
              </a:r>
              <a:r>
                <a:rPr lang="fr-FR" sz="4000" b="1" spc="-1" dirty="0">
                  <a:solidFill>
                    <a:srgbClr val="000000"/>
                  </a:solidFill>
                  <a:latin typeface="Times New Roman"/>
                </a:rPr>
                <a:t>Banc de test</a:t>
              </a:r>
              <a:endParaRPr lang="fr-FR" sz="4000" b="1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525CB74F-9F92-4D5B-9411-AFB8B8F1D6C5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FD6838-DFB8-4F92-9FEE-11C5186671BB}"/>
              </a:ext>
            </a:extLst>
          </p:cNvPr>
          <p:cNvSpPr>
            <a:spLocks noGrp="1"/>
          </p:cNvSpPr>
          <p:nvPr>
            <p:ph type="sldNum" idx="6"/>
          </p:nvPr>
        </p:nvSpPr>
        <p:spPr>
          <a:xfrm>
            <a:off x="6031403" y="4121697"/>
            <a:ext cx="1376190" cy="20088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8AC5A-E3BA-49E2-857C-35A0CFD1AD4E}"/>
              </a:ext>
            </a:extLst>
          </p:cNvPr>
          <p:cNvSpPr/>
          <p:nvPr/>
        </p:nvSpPr>
        <p:spPr>
          <a:xfrm>
            <a:off x="5957451" y="4131314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721B0A-95C3-479D-819B-51059B475181}"/>
              </a:ext>
            </a:extLst>
          </p:cNvPr>
          <p:cNvSpPr/>
          <p:nvPr/>
        </p:nvSpPr>
        <p:spPr>
          <a:xfrm>
            <a:off x="6615583" y="43203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721DE1-1D3D-4EF7-AFFC-F32A64121CA6}"/>
              </a:ext>
            </a:extLst>
          </p:cNvPr>
          <p:cNvSpPr/>
          <p:nvPr/>
        </p:nvSpPr>
        <p:spPr>
          <a:xfrm>
            <a:off x="6767983" y="44727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E7D71FDA-AA3F-47B2-8DC9-F8FAAAF0CA9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935" y="25241"/>
            <a:ext cx="1069937" cy="670143"/>
          </a:xfrm>
          <a:prstGeom prst="rect">
            <a:avLst/>
          </a:prstGeom>
          <a:ln w="0">
            <a:noFill/>
          </a:ln>
        </p:spPr>
      </p:pic>
      <p:cxnSp>
        <p:nvCxnSpPr>
          <p:cNvPr id="5" name="Connecteur droit 5">
            <a:extLst>
              <a:ext uri="{FF2B5EF4-FFF2-40B4-BE49-F238E27FC236}">
                <a16:creationId xmlns:a16="http://schemas.microsoft.com/office/drawing/2014/main" id="{949E7932-D9CC-2378-E11A-68B93AD797FC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FD5994B-15F9-464B-A2C4-11767157231E}"/>
              </a:ext>
            </a:extLst>
          </p:cNvPr>
          <p:cNvSpPr txBox="1"/>
          <p:nvPr/>
        </p:nvSpPr>
        <p:spPr>
          <a:xfrm>
            <a:off x="8805677" y="488989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7269B3-7E3A-4637-9C6D-2ACC16A41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09" y="1648555"/>
            <a:ext cx="6613308" cy="2671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458461D-A4F0-48E9-A49A-9807F25DA0D7}"/>
              </a:ext>
            </a:extLst>
          </p:cNvPr>
          <p:cNvSpPr txBox="1"/>
          <p:nvPr/>
        </p:nvSpPr>
        <p:spPr>
          <a:xfrm>
            <a:off x="1029903" y="25765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7,3cm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92C21C4-E3EC-4334-B458-027898E4144F}"/>
              </a:ext>
            </a:extLst>
          </p:cNvPr>
          <p:cNvSpPr txBox="1"/>
          <p:nvPr/>
        </p:nvSpPr>
        <p:spPr>
          <a:xfrm>
            <a:off x="2368597" y="25765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4,5cm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436CC4D-661A-47BF-BD1C-C6E1D8F303B6}"/>
              </a:ext>
            </a:extLst>
          </p:cNvPr>
          <p:cNvSpPr txBox="1"/>
          <p:nvPr/>
        </p:nvSpPr>
        <p:spPr>
          <a:xfrm>
            <a:off x="3832013" y="25765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3,2cm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15191E7-3DDA-480F-A2E3-D156BD26849F}"/>
              </a:ext>
            </a:extLst>
          </p:cNvPr>
          <p:cNvSpPr txBox="1"/>
          <p:nvPr/>
        </p:nvSpPr>
        <p:spPr>
          <a:xfrm>
            <a:off x="5117003" y="25765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1,8cm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1955C97-73C6-4EA5-9E80-B0C4FFB10109}"/>
              </a:ext>
            </a:extLst>
          </p:cNvPr>
          <p:cNvSpPr txBox="1"/>
          <p:nvPr/>
        </p:nvSpPr>
        <p:spPr>
          <a:xfrm>
            <a:off x="6234750" y="25765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1, 3cm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3F3545-7F8C-4B01-87B6-40F644242CF0}"/>
              </a:ext>
            </a:extLst>
          </p:cNvPr>
          <p:cNvSpPr txBox="1"/>
          <p:nvPr/>
        </p:nvSpPr>
        <p:spPr>
          <a:xfrm>
            <a:off x="448342" y="944733"/>
            <a:ext cx="9317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Cylindres de rayons différents pour tester le fonctionnement du capteur graphite et du </a:t>
            </a:r>
            <a:r>
              <a:rPr lang="fr-FR" sz="1600" dirty="0" err="1"/>
              <a:t>flex</a:t>
            </a:r>
            <a:r>
              <a:rPr lang="fr-FR" sz="1600" dirty="0"/>
              <a:t> </a:t>
            </a:r>
            <a:r>
              <a:rPr lang="fr-FR" sz="1600" dirty="0" err="1"/>
              <a:t>sensor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666D030-0B7D-4055-889D-B9091A6FEB57}"/>
                  </a:ext>
                </a:extLst>
              </p:cNvPr>
              <p:cNvSpPr txBox="1"/>
              <p:nvPr/>
            </p:nvSpPr>
            <p:spPr>
              <a:xfrm>
                <a:off x="7645227" y="2632556"/>
                <a:ext cx="1128523" cy="630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ℇ=</m:t>
                      </m:r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666D030-0B7D-4055-889D-B9091A6FE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227" y="2632556"/>
                <a:ext cx="1128523" cy="630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A2D5E3D4-6448-49E9-8630-2C01D811841E}"/>
              </a:ext>
            </a:extLst>
          </p:cNvPr>
          <p:cNvSpPr txBox="1"/>
          <p:nvPr/>
        </p:nvSpPr>
        <p:spPr>
          <a:xfrm>
            <a:off x="786467" y="4390935"/>
            <a:ext cx="9317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Différents objets utilisés pour composer notre banc de test et leur diamètre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E9413C0-5FAB-49D1-8548-8E3D6612BB9E}"/>
              </a:ext>
            </a:extLst>
          </p:cNvPr>
          <p:cNvSpPr txBox="1"/>
          <p:nvPr/>
        </p:nvSpPr>
        <p:spPr>
          <a:xfrm>
            <a:off x="7912915" y="1614283"/>
            <a:ext cx="993166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Épaisseur capteur</a:t>
            </a:r>
          </a:p>
        </p:txBody>
      </p:sp>
      <p:sp>
        <p:nvSpPr>
          <p:cNvPr id="35" name="Flèche : haut 34">
            <a:extLst>
              <a:ext uri="{FF2B5EF4-FFF2-40B4-BE49-F238E27FC236}">
                <a16:creationId xmlns:a16="http://schemas.microsoft.com/office/drawing/2014/main" id="{4621B8BE-0DC2-4AA0-BC8C-7787A2516ECE}"/>
              </a:ext>
            </a:extLst>
          </p:cNvPr>
          <p:cNvSpPr/>
          <p:nvPr/>
        </p:nvSpPr>
        <p:spPr>
          <a:xfrm rot="10800000">
            <a:off x="8370732" y="2300912"/>
            <a:ext cx="196223" cy="307879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5DEAF07-65EC-484E-9B79-6792E1FF8456}"/>
              </a:ext>
            </a:extLst>
          </p:cNvPr>
          <p:cNvSpPr txBox="1"/>
          <p:nvPr/>
        </p:nvSpPr>
        <p:spPr>
          <a:xfrm>
            <a:off x="7967540" y="3946147"/>
            <a:ext cx="1002605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Rayon de courbure</a:t>
            </a:r>
          </a:p>
        </p:txBody>
      </p:sp>
      <p:sp>
        <p:nvSpPr>
          <p:cNvPr id="44" name="Flèche : haut 43">
            <a:extLst>
              <a:ext uri="{FF2B5EF4-FFF2-40B4-BE49-F238E27FC236}">
                <a16:creationId xmlns:a16="http://schemas.microsoft.com/office/drawing/2014/main" id="{4BD1A0CF-F2AE-45D2-8F29-F263EB23090C}"/>
              </a:ext>
            </a:extLst>
          </p:cNvPr>
          <p:cNvSpPr/>
          <p:nvPr/>
        </p:nvSpPr>
        <p:spPr>
          <a:xfrm>
            <a:off x="8322661" y="3435327"/>
            <a:ext cx="220551" cy="408442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65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0D365-4265-46AD-CB84-C25B6DE83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3A82E947-DBE1-F2BE-5470-05D96AD580B0}"/>
              </a:ext>
            </a:extLst>
          </p:cNvPr>
          <p:cNvGrpSpPr/>
          <p:nvPr/>
        </p:nvGrpSpPr>
        <p:grpSpPr>
          <a:xfrm>
            <a:off x="1" y="43199"/>
            <a:ext cx="9143999" cy="704694"/>
            <a:chOff x="0" y="0"/>
            <a:chExt cx="9143999" cy="700922"/>
          </a:xfrm>
        </p:grpSpPr>
        <p:sp>
          <p:nvSpPr>
            <p:cNvPr id="24" name="Titre 1">
              <a:extLst>
                <a:ext uri="{FF2B5EF4-FFF2-40B4-BE49-F238E27FC236}">
                  <a16:creationId xmlns:a16="http://schemas.microsoft.com/office/drawing/2014/main" id="{7D0B9B79-F3BE-38A3-1F0C-D467342210AD}"/>
                </a:ext>
              </a:extLst>
            </p:cNvPr>
            <p:cNvSpPr/>
            <p:nvPr/>
          </p:nvSpPr>
          <p:spPr>
            <a:xfrm>
              <a:off x="1069937" y="0"/>
              <a:ext cx="8074062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4000" b="1" strike="noStrike" spc="-1" dirty="0">
                  <a:solidFill>
                    <a:srgbClr val="000000"/>
                  </a:solidFill>
                  <a:latin typeface="Times New Roman"/>
                </a:rPr>
                <a:t>V - </a:t>
              </a:r>
              <a:r>
                <a:rPr lang="fr-FR" sz="4000" b="1" spc="-1" dirty="0">
                  <a:solidFill>
                    <a:srgbClr val="000000"/>
                  </a:solidFill>
                  <a:latin typeface="Times New Roman"/>
                </a:rPr>
                <a:t>Banc de test</a:t>
              </a:r>
              <a:endParaRPr lang="fr-FR" sz="4000" b="1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DBB1866F-E641-E1E0-273B-38CC9FF67E94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F434E63-FBBF-7910-883F-1B39C98C69D2}"/>
              </a:ext>
            </a:extLst>
          </p:cNvPr>
          <p:cNvSpPr/>
          <p:nvPr/>
        </p:nvSpPr>
        <p:spPr>
          <a:xfrm>
            <a:off x="5957451" y="4131314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7506F7-BB9A-A06F-EAA2-1A92EC835C22}"/>
              </a:ext>
            </a:extLst>
          </p:cNvPr>
          <p:cNvSpPr/>
          <p:nvPr/>
        </p:nvSpPr>
        <p:spPr>
          <a:xfrm>
            <a:off x="6587774" y="4298730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0912AE-8065-0790-07AF-8070CA3889F5}"/>
              </a:ext>
            </a:extLst>
          </p:cNvPr>
          <p:cNvSpPr/>
          <p:nvPr/>
        </p:nvSpPr>
        <p:spPr>
          <a:xfrm>
            <a:off x="6767983" y="44727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0281B916-1DD3-26DB-63FD-04E7328DB57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935" y="25241"/>
            <a:ext cx="1069937" cy="670143"/>
          </a:xfrm>
          <a:prstGeom prst="rect">
            <a:avLst/>
          </a:prstGeom>
          <a:ln w="0">
            <a:noFill/>
          </a:ln>
        </p:spPr>
      </p:pic>
      <p:cxnSp>
        <p:nvCxnSpPr>
          <p:cNvPr id="5" name="Connecteur droit 5">
            <a:extLst>
              <a:ext uri="{FF2B5EF4-FFF2-40B4-BE49-F238E27FC236}">
                <a16:creationId xmlns:a16="http://schemas.microsoft.com/office/drawing/2014/main" id="{B909D4B5-154C-2F0E-E682-531D0BE3E396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6489E09-5997-E297-81C2-40DB9DFA8D85}"/>
              </a:ext>
            </a:extLst>
          </p:cNvPr>
          <p:cNvSpPr txBox="1"/>
          <p:nvPr/>
        </p:nvSpPr>
        <p:spPr>
          <a:xfrm>
            <a:off x="8839778" y="4866670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13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3A63AB-D06E-B7CC-A0C5-D6471A984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90" y="1476833"/>
            <a:ext cx="3354390" cy="284353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7AAE4D8-A8B1-14C3-F011-4CE07E28CDDF}"/>
              </a:ext>
            </a:extLst>
          </p:cNvPr>
          <p:cNvSpPr txBox="1"/>
          <p:nvPr/>
        </p:nvSpPr>
        <p:spPr>
          <a:xfrm>
            <a:off x="4572000" y="1476833"/>
            <a:ext cx="3391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Tests effectués avec : </a:t>
            </a:r>
            <a:r>
              <a:rPr lang="fr-FR" b="1" dirty="0"/>
              <a:t>HB, 2B, et 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8F0E75-7D51-D0E4-942F-948F19DE825D}"/>
              </a:ext>
            </a:extLst>
          </p:cNvPr>
          <p:cNvSpPr txBox="1"/>
          <p:nvPr/>
        </p:nvSpPr>
        <p:spPr>
          <a:xfrm>
            <a:off x="4572000" y="2035214"/>
            <a:ext cx="263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En tension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En compression</a:t>
            </a:r>
          </a:p>
        </p:txBody>
      </p:sp>
    </p:spTree>
    <p:extLst>
      <p:ext uri="{BB962C8B-B14F-4D97-AF65-F5344CB8AC3E}">
        <p14:creationId xmlns:p14="http://schemas.microsoft.com/office/powerpoint/2010/main" val="2397468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4A14B335-E536-49B1-B05B-5C44A72D74CD}"/>
              </a:ext>
            </a:extLst>
          </p:cNvPr>
          <p:cNvGrpSpPr/>
          <p:nvPr/>
        </p:nvGrpSpPr>
        <p:grpSpPr>
          <a:xfrm>
            <a:off x="1" y="43199"/>
            <a:ext cx="9143999" cy="704694"/>
            <a:chOff x="0" y="0"/>
            <a:chExt cx="9143999" cy="700922"/>
          </a:xfrm>
        </p:grpSpPr>
        <p:sp>
          <p:nvSpPr>
            <p:cNvPr id="24" name="Titre 1">
              <a:extLst>
                <a:ext uri="{FF2B5EF4-FFF2-40B4-BE49-F238E27FC236}">
                  <a16:creationId xmlns:a16="http://schemas.microsoft.com/office/drawing/2014/main" id="{6F47A151-8D24-4235-B737-6A16DF7722D0}"/>
                </a:ext>
              </a:extLst>
            </p:cNvPr>
            <p:cNvSpPr/>
            <p:nvPr/>
          </p:nvSpPr>
          <p:spPr>
            <a:xfrm>
              <a:off x="1069937" y="0"/>
              <a:ext cx="8074062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4000" b="1" strike="noStrike" spc="-1" dirty="0">
                  <a:solidFill>
                    <a:srgbClr val="000000"/>
                  </a:solidFill>
                  <a:latin typeface="Times New Roman"/>
                </a:rPr>
                <a:t>VI - </a:t>
              </a:r>
              <a:r>
                <a:rPr lang="fr-FR" sz="4000" b="1" spc="-1" dirty="0">
                  <a:solidFill>
                    <a:srgbClr val="000000"/>
                  </a:solidFill>
                  <a:latin typeface="Times New Roman"/>
                </a:rPr>
                <a:t>Datasheet</a:t>
              </a:r>
              <a:endParaRPr lang="fr-FR" sz="4000" b="1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525CB74F-9F92-4D5B-9411-AFB8B8F1D6C5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FD6838-DFB8-4F92-9FEE-11C5186671BB}"/>
              </a:ext>
            </a:extLst>
          </p:cNvPr>
          <p:cNvSpPr>
            <a:spLocks noGrp="1"/>
          </p:cNvSpPr>
          <p:nvPr>
            <p:ph type="sldNum" idx="6"/>
          </p:nvPr>
        </p:nvSpPr>
        <p:spPr>
          <a:xfrm>
            <a:off x="6512666" y="4116889"/>
            <a:ext cx="1376190" cy="20088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8AC5A-E3BA-49E2-857C-35A0CFD1AD4E}"/>
              </a:ext>
            </a:extLst>
          </p:cNvPr>
          <p:cNvSpPr/>
          <p:nvPr/>
        </p:nvSpPr>
        <p:spPr>
          <a:xfrm>
            <a:off x="6438714" y="4126506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721B0A-95C3-479D-819B-51059B475181}"/>
              </a:ext>
            </a:extLst>
          </p:cNvPr>
          <p:cNvSpPr/>
          <p:nvPr/>
        </p:nvSpPr>
        <p:spPr>
          <a:xfrm>
            <a:off x="6615583" y="43203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721DE1-1D3D-4EF7-AFFC-F32A64121CA6}"/>
              </a:ext>
            </a:extLst>
          </p:cNvPr>
          <p:cNvSpPr/>
          <p:nvPr/>
        </p:nvSpPr>
        <p:spPr>
          <a:xfrm>
            <a:off x="6767983" y="44727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E7D71FDA-AA3F-47B2-8DC9-F8FAAAF0CA9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935" y="25241"/>
            <a:ext cx="1069937" cy="670143"/>
          </a:xfrm>
          <a:prstGeom prst="rect">
            <a:avLst/>
          </a:prstGeom>
          <a:ln w="0">
            <a:noFill/>
          </a:ln>
        </p:spPr>
      </p:pic>
      <p:cxnSp>
        <p:nvCxnSpPr>
          <p:cNvPr id="5" name="Connecteur droit 5">
            <a:extLst>
              <a:ext uri="{FF2B5EF4-FFF2-40B4-BE49-F238E27FC236}">
                <a16:creationId xmlns:a16="http://schemas.microsoft.com/office/drawing/2014/main" id="{949E7932-D9CC-2378-E11A-68B93AD797FC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FD5994B-15F9-464B-A2C4-11767157231E}"/>
              </a:ext>
            </a:extLst>
          </p:cNvPr>
          <p:cNvSpPr txBox="1"/>
          <p:nvPr/>
        </p:nvSpPr>
        <p:spPr>
          <a:xfrm>
            <a:off x="8887197" y="4881889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14</a:t>
            </a:r>
          </a:p>
        </p:txBody>
      </p:sp>
      <p:pic>
        <p:nvPicPr>
          <p:cNvPr id="2" name="Image 1" descr="Une image contenant capture d’écran, ligne, diagramme, Rectangle&#10;&#10;Le contenu généré par l’IA peut être incorrect.">
            <a:extLst>
              <a:ext uri="{FF2B5EF4-FFF2-40B4-BE49-F238E27FC236}">
                <a16:creationId xmlns:a16="http://schemas.microsoft.com/office/drawing/2014/main" id="{FE74B4B6-78FC-0430-BA3F-C3B0FA45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507" y="1831796"/>
            <a:ext cx="4832985" cy="18199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E6AECBF-25CA-0BC3-9935-6DC3459A0D95}"/>
              </a:ext>
            </a:extLst>
          </p:cNvPr>
          <p:cNvSpPr txBox="1"/>
          <p:nvPr/>
        </p:nvSpPr>
        <p:spPr>
          <a:xfrm>
            <a:off x="1813410" y="3697107"/>
            <a:ext cx="5642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units are in mm. Extracted from the work of Paul Besnard and Niels Brun.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77454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6F47A151-8D24-4235-B737-6A16DF7722D0}"/>
              </a:ext>
            </a:extLst>
          </p:cNvPr>
          <p:cNvSpPr/>
          <p:nvPr/>
        </p:nvSpPr>
        <p:spPr>
          <a:xfrm>
            <a:off x="1069938" y="-67967"/>
            <a:ext cx="8074062" cy="7046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3600" b="1" strike="noStrike" spc="-1" dirty="0">
                <a:solidFill>
                  <a:srgbClr val="000000"/>
                </a:solidFill>
                <a:latin typeface="Times New Roman"/>
              </a:rPr>
              <a:t>VI - </a:t>
            </a:r>
            <a:r>
              <a:rPr lang="fr-FR" sz="3500" b="1" spc="-1" dirty="0">
                <a:solidFill>
                  <a:srgbClr val="000000"/>
                </a:solidFill>
                <a:latin typeface="Times New Roman"/>
              </a:rPr>
              <a:t>Datasheet: Résultats obtenus</a:t>
            </a:r>
            <a:endParaRPr lang="fr-FR" sz="3500" b="1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FD6838-DFB8-4F92-9FEE-11C5186671BB}"/>
              </a:ext>
            </a:extLst>
          </p:cNvPr>
          <p:cNvSpPr>
            <a:spLocks noGrp="1"/>
          </p:cNvSpPr>
          <p:nvPr>
            <p:ph type="sldNum" idx="6"/>
          </p:nvPr>
        </p:nvSpPr>
        <p:spPr>
          <a:xfrm>
            <a:off x="6512666" y="4116889"/>
            <a:ext cx="1376190" cy="20088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8AC5A-E3BA-49E2-857C-35A0CFD1AD4E}"/>
              </a:ext>
            </a:extLst>
          </p:cNvPr>
          <p:cNvSpPr/>
          <p:nvPr/>
        </p:nvSpPr>
        <p:spPr>
          <a:xfrm>
            <a:off x="6438714" y="4126506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721B0A-95C3-479D-819B-51059B475181}"/>
              </a:ext>
            </a:extLst>
          </p:cNvPr>
          <p:cNvSpPr/>
          <p:nvPr/>
        </p:nvSpPr>
        <p:spPr>
          <a:xfrm>
            <a:off x="6615583" y="43203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721DE1-1D3D-4EF7-AFFC-F32A64121CA6}"/>
              </a:ext>
            </a:extLst>
          </p:cNvPr>
          <p:cNvSpPr/>
          <p:nvPr/>
        </p:nvSpPr>
        <p:spPr>
          <a:xfrm>
            <a:off x="6767983" y="44727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E7D71FDA-AA3F-47B2-8DC9-F8FAAAF0CA9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935" y="25241"/>
            <a:ext cx="953657" cy="526907"/>
          </a:xfrm>
          <a:prstGeom prst="rect">
            <a:avLst/>
          </a:prstGeom>
          <a:ln w="0">
            <a:noFill/>
          </a:ln>
        </p:spPr>
      </p:pic>
      <p:cxnSp>
        <p:nvCxnSpPr>
          <p:cNvPr id="5" name="Connecteur droit 5">
            <a:extLst>
              <a:ext uri="{FF2B5EF4-FFF2-40B4-BE49-F238E27FC236}">
                <a16:creationId xmlns:a16="http://schemas.microsoft.com/office/drawing/2014/main" id="{949E7932-D9CC-2378-E11A-68B93AD797FC}"/>
              </a:ext>
            </a:extLst>
          </p:cNvPr>
          <p:cNvCxnSpPr>
            <a:cxnSpLocks/>
          </p:cNvCxnSpPr>
          <p:nvPr/>
        </p:nvCxnSpPr>
        <p:spPr>
          <a:xfrm>
            <a:off x="0" y="626953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FD5994B-15F9-464B-A2C4-11767157231E}"/>
              </a:ext>
            </a:extLst>
          </p:cNvPr>
          <p:cNvSpPr txBox="1"/>
          <p:nvPr/>
        </p:nvSpPr>
        <p:spPr>
          <a:xfrm>
            <a:off x="8887197" y="4881889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15</a:t>
            </a:r>
          </a:p>
        </p:txBody>
      </p:sp>
      <p:pic>
        <p:nvPicPr>
          <p:cNvPr id="6" name="Image 5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C9EB958A-FB08-54C4-E8A2-30C919FAC7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86" y="3144619"/>
            <a:ext cx="3292084" cy="1944540"/>
          </a:xfrm>
          <a:prstGeom prst="rect">
            <a:avLst/>
          </a:prstGeom>
        </p:spPr>
      </p:pic>
      <p:pic>
        <p:nvPicPr>
          <p:cNvPr id="7" name="Image 6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12EEE966-CA15-459A-75DC-0D9180FE0B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29" y="940735"/>
            <a:ext cx="3275541" cy="1881694"/>
          </a:xfrm>
          <a:prstGeom prst="rect">
            <a:avLst/>
          </a:prstGeom>
        </p:spPr>
      </p:pic>
      <p:pic>
        <p:nvPicPr>
          <p:cNvPr id="9" name="Image 8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ADE67472-2BD3-0A78-2A20-36D1801DCC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6" y="940735"/>
            <a:ext cx="3276264" cy="188169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43E6B19-1CED-7E1A-D077-F26B74CA48E5}"/>
              </a:ext>
            </a:extLst>
          </p:cNvPr>
          <p:cNvSpPr txBox="1"/>
          <p:nvPr/>
        </p:nvSpPr>
        <p:spPr>
          <a:xfrm>
            <a:off x="1442718" y="2822429"/>
            <a:ext cx="196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Flex </a:t>
            </a:r>
            <a:r>
              <a:rPr lang="fr-FR" b="1" i="1" dirty="0" err="1"/>
              <a:t>sensor</a:t>
            </a:r>
            <a:endParaRPr lang="fr-FR" b="1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9757F82-645E-BF37-57F7-9E7A49F624E2}"/>
              </a:ext>
            </a:extLst>
          </p:cNvPr>
          <p:cNvSpPr txBox="1"/>
          <p:nvPr/>
        </p:nvSpPr>
        <p:spPr>
          <a:xfrm>
            <a:off x="6348281" y="594974"/>
            <a:ext cx="117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In tension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6DEC31-BDA3-8CF8-6F77-10D3657C4409}"/>
              </a:ext>
            </a:extLst>
          </p:cNvPr>
          <p:cNvSpPr txBox="1"/>
          <p:nvPr/>
        </p:nvSpPr>
        <p:spPr>
          <a:xfrm>
            <a:off x="6085186" y="2792704"/>
            <a:ext cx="173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In compression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EBA1FB-CF86-BC45-C9A3-B857210DC157}"/>
              </a:ext>
            </a:extLst>
          </p:cNvPr>
          <p:cNvSpPr txBox="1"/>
          <p:nvPr/>
        </p:nvSpPr>
        <p:spPr>
          <a:xfrm>
            <a:off x="3743984" y="2809707"/>
            <a:ext cx="165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rgbClr val="002060"/>
                </a:solidFill>
              </a:rPr>
              <a:t>Our </a:t>
            </a:r>
            <a:r>
              <a:rPr lang="fr-FR" b="1" i="1" dirty="0" err="1">
                <a:solidFill>
                  <a:srgbClr val="002060"/>
                </a:solidFill>
              </a:rPr>
              <a:t>sensor</a:t>
            </a:r>
            <a:endParaRPr lang="fr-FR" b="1" i="1" dirty="0">
              <a:solidFill>
                <a:srgbClr val="002060"/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668DF5-2837-D01D-8B6C-CFF0494401B0}"/>
              </a:ext>
            </a:extLst>
          </p:cNvPr>
          <p:cNvCxnSpPr>
            <a:cxnSpLocks/>
          </p:cNvCxnSpPr>
          <p:nvPr/>
        </p:nvCxnSpPr>
        <p:spPr>
          <a:xfrm flipH="1">
            <a:off x="5154355" y="940735"/>
            <a:ext cx="5724" cy="414842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EBA0480D-BDF9-6B46-48EB-6502576964A4}"/>
              </a:ext>
            </a:extLst>
          </p:cNvPr>
          <p:cNvCxnSpPr/>
          <p:nvPr/>
        </p:nvCxnSpPr>
        <p:spPr>
          <a:xfrm>
            <a:off x="4934695" y="3007095"/>
            <a:ext cx="21966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6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4A14B335-E536-49B1-B05B-5C44A72D74CD}"/>
              </a:ext>
            </a:extLst>
          </p:cNvPr>
          <p:cNvGrpSpPr/>
          <p:nvPr/>
        </p:nvGrpSpPr>
        <p:grpSpPr>
          <a:xfrm>
            <a:off x="1" y="43199"/>
            <a:ext cx="9143999" cy="704694"/>
            <a:chOff x="0" y="0"/>
            <a:chExt cx="9143999" cy="700922"/>
          </a:xfrm>
        </p:grpSpPr>
        <p:sp>
          <p:nvSpPr>
            <p:cNvPr id="24" name="Titre 1">
              <a:extLst>
                <a:ext uri="{FF2B5EF4-FFF2-40B4-BE49-F238E27FC236}">
                  <a16:creationId xmlns:a16="http://schemas.microsoft.com/office/drawing/2014/main" id="{6F47A151-8D24-4235-B737-6A16DF7722D0}"/>
                </a:ext>
              </a:extLst>
            </p:cNvPr>
            <p:cNvSpPr/>
            <p:nvPr/>
          </p:nvSpPr>
          <p:spPr>
            <a:xfrm>
              <a:off x="1069937" y="0"/>
              <a:ext cx="8074062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4000" b="1" strike="noStrike" spc="-1" dirty="0">
                  <a:solidFill>
                    <a:srgbClr val="000000"/>
                  </a:solidFill>
                  <a:latin typeface="Times New Roman"/>
                </a:rPr>
                <a:t>VI - </a:t>
              </a:r>
              <a:r>
                <a:rPr lang="fr-FR" sz="4000" b="1" spc="-1" dirty="0">
                  <a:solidFill>
                    <a:srgbClr val="000000"/>
                  </a:solidFill>
                  <a:latin typeface="Times New Roman"/>
                </a:rPr>
                <a:t>Datasheet: </a:t>
              </a:r>
              <a:r>
                <a:rPr lang="fr-FR" sz="3800" b="1" spc="-1" dirty="0">
                  <a:solidFill>
                    <a:srgbClr val="000000"/>
                  </a:solidFill>
                  <a:latin typeface="Times New Roman"/>
                </a:rPr>
                <a:t>Résultats obtenus</a:t>
              </a:r>
              <a:endParaRPr lang="fr-FR" sz="3800" b="1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525CB74F-9F92-4D5B-9411-AFB8B8F1D6C5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FD6838-DFB8-4F92-9FEE-11C5186671BB}"/>
              </a:ext>
            </a:extLst>
          </p:cNvPr>
          <p:cNvSpPr>
            <a:spLocks noGrp="1"/>
          </p:cNvSpPr>
          <p:nvPr>
            <p:ph type="sldNum" idx="6"/>
          </p:nvPr>
        </p:nvSpPr>
        <p:spPr>
          <a:xfrm>
            <a:off x="6512666" y="4116889"/>
            <a:ext cx="1376190" cy="20088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8AC5A-E3BA-49E2-857C-35A0CFD1AD4E}"/>
              </a:ext>
            </a:extLst>
          </p:cNvPr>
          <p:cNvSpPr/>
          <p:nvPr/>
        </p:nvSpPr>
        <p:spPr>
          <a:xfrm>
            <a:off x="6438714" y="4126506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721B0A-95C3-479D-819B-51059B475181}"/>
              </a:ext>
            </a:extLst>
          </p:cNvPr>
          <p:cNvSpPr/>
          <p:nvPr/>
        </p:nvSpPr>
        <p:spPr>
          <a:xfrm>
            <a:off x="6615583" y="43203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721DE1-1D3D-4EF7-AFFC-F32A64121CA6}"/>
              </a:ext>
            </a:extLst>
          </p:cNvPr>
          <p:cNvSpPr/>
          <p:nvPr/>
        </p:nvSpPr>
        <p:spPr>
          <a:xfrm>
            <a:off x="6767983" y="44727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E7D71FDA-AA3F-47B2-8DC9-F8FAAAF0CA9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935" y="25241"/>
            <a:ext cx="1069937" cy="670143"/>
          </a:xfrm>
          <a:prstGeom prst="rect">
            <a:avLst/>
          </a:prstGeom>
          <a:ln w="0">
            <a:noFill/>
          </a:ln>
        </p:spPr>
      </p:pic>
      <p:cxnSp>
        <p:nvCxnSpPr>
          <p:cNvPr id="5" name="Connecteur droit 5">
            <a:extLst>
              <a:ext uri="{FF2B5EF4-FFF2-40B4-BE49-F238E27FC236}">
                <a16:creationId xmlns:a16="http://schemas.microsoft.com/office/drawing/2014/main" id="{949E7932-D9CC-2378-E11A-68B93AD797FC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FD5994B-15F9-464B-A2C4-11767157231E}"/>
              </a:ext>
            </a:extLst>
          </p:cNvPr>
          <p:cNvSpPr txBox="1"/>
          <p:nvPr/>
        </p:nvSpPr>
        <p:spPr>
          <a:xfrm>
            <a:off x="8815064" y="4850194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605FCB-538D-CD86-53C5-C734611AF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319" y="2036663"/>
            <a:ext cx="4134163" cy="102045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111B2E3-A492-97B5-DD8E-70242B242CAD}"/>
              </a:ext>
            </a:extLst>
          </p:cNvPr>
          <p:cNvSpPr txBox="1"/>
          <p:nvPr/>
        </p:nvSpPr>
        <p:spPr>
          <a:xfrm>
            <a:off x="1328179" y="1604188"/>
            <a:ext cx="681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Mines plus dures =&gt; moins de graphite =&gt; meilleurs résultats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F75F89-2AB0-B5EF-933D-1D6D3194CEAD}"/>
              </a:ext>
            </a:extLst>
          </p:cNvPr>
          <p:cNvSpPr txBox="1"/>
          <p:nvPr/>
        </p:nvSpPr>
        <p:spPr>
          <a:xfrm>
            <a:off x="2359253" y="3672114"/>
            <a:ext cx="39522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Même ordre de grandeur des résistances au repos (de l’ordre du M</a:t>
            </a:r>
            <a:r>
              <a:rPr lang="el-GR" dirty="0"/>
              <a:t>Ω</a:t>
            </a:r>
            <a:r>
              <a:rPr lang="fr-FR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9713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4A14B335-E536-49B1-B05B-5C44A72D74CD}"/>
              </a:ext>
            </a:extLst>
          </p:cNvPr>
          <p:cNvGrpSpPr/>
          <p:nvPr/>
        </p:nvGrpSpPr>
        <p:grpSpPr>
          <a:xfrm>
            <a:off x="1" y="43199"/>
            <a:ext cx="9143999" cy="704694"/>
            <a:chOff x="0" y="0"/>
            <a:chExt cx="9143999" cy="700922"/>
          </a:xfrm>
        </p:grpSpPr>
        <p:sp>
          <p:nvSpPr>
            <p:cNvPr id="24" name="Titre 1">
              <a:extLst>
                <a:ext uri="{FF2B5EF4-FFF2-40B4-BE49-F238E27FC236}">
                  <a16:creationId xmlns:a16="http://schemas.microsoft.com/office/drawing/2014/main" id="{6F47A151-8D24-4235-B737-6A16DF7722D0}"/>
                </a:ext>
              </a:extLst>
            </p:cNvPr>
            <p:cNvSpPr/>
            <p:nvPr/>
          </p:nvSpPr>
          <p:spPr>
            <a:xfrm>
              <a:off x="1069937" y="0"/>
              <a:ext cx="8074062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4000" b="1" spc="-1" dirty="0">
                  <a:solidFill>
                    <a:srgbClr val="000000"/>
                  </a:solidFill>
                  <a:latin typeface="Times New Roman"/>
                </a:rPr>
                <a:t>Conclusion</a:t>
              </a:r>
              <a:endParaRPr lang="fr-FR" sz="4000" b="1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525CB74F-9F92-4D5B-9411-AFB8B8F1D6C5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FD6838-DFB8-4F92-9FEE-11C5186671BB}"/>
              </a:ext>
            </a:extLst>
          </p:cNvPr>
          <p:cNvSpPr>
            <a:spLocks noGrp="1"/>
          </p:cNvSpPr>
          <p:nvPr>
            <p:ph type="sldNum" idx="6"/>
          </p:nvPr>
        </p:nvSpPr>
        <p:spPr>
          <a:xfrm>
            <a:off x="6512666" y="4116889"/>
            <a:ext cx="1376190" cy="20088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8AC5A-E3BA-49E2-857C-35A0CFD1AD4E}"/>
              </a:ext>
            </a:extLst>
          </p:cNvPr>
          <p:cNvSpPr/>
          <p:nvPr/>
        </p:nvSpPr>
        <p:spPr>
          <a:xfrm>
            <a:off x="6438714" y="4126506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721B0A-95C3-479D-819B-51059B475181}"/>
              </a:ext>
            </a:extLst>
          </p:cNvPr>
          <p:cNvSpPr/>
          <p:nvPr/>
        </p:nvSpPr>
        <p:spPr>
          <a:xfrm>
            <a:off x="6615583" y="43203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721DE1-1D3D-4EF7-AFFC-F32A64121CA6}"/>
              </a:ext>
            </a:extLst>
          </p:cNvPr>
          <p:cNvSpPr/>
          <p:nvPr/>
        </p:nvSpPr>
        <p:spPr>
          <a:xfrm>
            <a:off x="6767983" y="44727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E7D71FDA-AA3F-47B2-8DC9-F8FAAAF0CA9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935" y="25241"/>
            <a:ext cx="1069937" cy="670143"/>
          </a:xfrm>
          <a:prstGeom prst="rect">
            <a:avLst/>
          </a:prstGeom>
          <a:ln w="0">
            <a:noFill/>
          </a:ln>
        </p:spPr>
      </p:pic>
      <p:cxnSp>
        <p:nvCxnSpPr>
          <p:cNvPr id="5" name="Connecteur droit 5">
            <a:extLst>
              <a:ext uri="{FF2B5EF4-FFF2-40B4-BE49-F238E27FC236}">
                <a16:creationId xmlns:a16="http://schemas.microsoft.com/office/drawing/2014/main" id="{949E7932-D9CC-2378-E11A-68B93AD797FC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FD5994B-15F9-464B-A2C4-11767157231E}"/>
              </a:ext>
            </a:extLst>
          </p:cNvPr>
          <p:cNvSpPr txBox="1"/>
          <p:nvPr/>
        </p:nvSpPr>
        <p:spPr>
          <a:xfrm>
            <a:off x="8830275" y="4888303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E45F5B-08E6-0DCF-9DBB-5261C5D7EE1A}"/>
              </a:ext>
            </a:extLst>
          </p:cNvPr>
          <p:cNvSpPr txBox="1"/>
          <p:nvPr/>
        </p:nvSpPr>
        <p:spPr>
          <a:xfrm>
            <a:off x="1123013" y="995684"/>
            <a:ext cx="607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Ce capteur graphite est-il industrialisable ? 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C69B2FDF-66ED-11B1-8A38-3F14C1AAE88D}"/>
              </a:ext>
            </a:extLst>
          </p:cNvPr>
          <p:cNvSpPr/>
          <p:nvPr/>
        </p:nvSpPr>
        <p:spPr>
          <a:xfrm>
            <a:off x="1593356" y="1712879"/>
            <a:ext cx="607775" cy="46166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1C220F-989A-CD39-4714-52727A120937}"/>
              </a:ext>
            </a:extLst>
          </p:cNvPr>
          <p:cNvSpPr txBox="1"/>
          <p:nvPr/>
        </p:nvSpPr>
        <p:spPr>
          <a:xfrm>
            <a:off x="2402810" y="1680650"/>
            <a:ext cx="311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Pas encore !</a:t>
            </a:r>
          </a:p>
        </p:txBody>
      </p:sp>
      <p:pic>
        <p:nvPicPr>
          <p:cNvPr id="10" name="Graphique 9" descr="Coche avec un remplissage uni">
            <a:extLst>
              <a:ext uri="{FF2B5EF4-FFF2-40B4-BE49-F238E27FC236}">
                <a16:creationId xmlns:a16="http://schemas.microsoft.com/office/drawing/2014/main" id="{8C4B4AF0-AA7E-F551-783A-F495098AA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068" y="2492356"/>
            <a:ext cx="562945" cy="56294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90B13CA-C60C-F017-DB13-07FB4DBED6A4}"/>
              </a:ext>
            </a:extLst>
          </p:cNvPr>
          <p:cNvSpPr txBox="1"/>
          <p:nvPr/>
        </p:nvSpPr>
        <p:spPr>
          <a:xfrm>
            <a:off x="1123013" y="2566787"/>
            <a:ext cx="301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Coûts de production réduits</a:t>
            </a:r>
          </a:p>
        </p:txBody>
      </p:sp>
      <p:pic>
        <p:nvPicPr>
          <p:cNvPr id="12" name="Graphique 11" descr="Coche avec un remplissage uni">
            <a:extLst>
              <a:ext uri="{FF2B5EF4-FFF2-40B4-BE49-F238E27FC236}">
                <a16:creationId xmlns:a16="http://schemas.microsoft.com/office/drawing/2014/main" id="{9B306A2F-553E-9ADC-1F69-CB5374A4F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352" y="3305061"/>
            <a:ext cx="562945" cy="56294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B9E86A1-3A08-EDA5-5B11-EEF22D0A0F9D}"/>
              </a:ext>
            </a:extLst>
          </p:cNvPr>
          <p:cNvSpPr txBox="1"/>
          <p:nvPr/>
        </p:nvSpPr>
        <p:spPr>
          <a:xfrm>
            <a:off x="1076380" y="3360591"/>
            <a:ext cx="279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Low-tech</a:t>
            </a:r>
          </a:p>
        </p:txBody>
      </p:sp>
      <p:pic>
        <p:nvPicPr>
          <p:cNvPr id="14" name="Graphique 13" descr="Coche avec un remplissage uni">
            <a:extLst>
              <a:ext uri="{FF2B5EF4-FFF2-40B4-BE49-F238E27FC236}">
                <a16:creationId xmlns:a16="http://schemas.microsoft.com/office/drawing/2014/main" id="{3D82A843-6C60-B8B6-60F6-88FC9939A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352" y="4090308"/>
            <a:ext cx="562945" cy="562945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5BAB240-CB8E-3933-82DC-249F5FF10B9F}"/>
              </a:ext>
            </a:extLst>
          </p:cNvPr>
          <p:cNvSpPr txBox="1"/>
          <p:nvPr/>
        </p:nvSpPr>
        <p:spPr>
          <a:xfrm>
            <a:off x="4362309" y="2389107"/>
            <a:ext cx="74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?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1F42DF6-9021-82BA-325A-78FAA4B4CF39}"/>
              </a:ext>
            </a:extLst>
          </p:cNvPr>
          <p:cNvSpPr txBox="1"/>
          <p:nvPr/>
        </p:nvSpPr>
        <p:spPr>
          <a:xfrm>
            <a:off x="1076380" y="4011098"/>
            <a:ext cx="297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Mêmes ordres de grandeur et tendances que le papier de référence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0DD5254-588C-B7D4-E3AC-1E42F4A08B23}"/>
              </a:ext>
            </a:extLst>
          </p:cNvPr>
          <p:cNvSpPr txBox="1"/>
          <p:nvPr/>
        </p:nvSpPr>
        <p:spPr>
          <a:xfrm>
            <a:off x="4747947" y="2566787"/>
            <a:ext cx="214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Reproductibilité ?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A5907CE-643E-2119-6BE8-ED4B4693139E}"/>
              </a:ext>
            </a:extLst>
          </p:cNvPr>
          <p:cNvSpPr txBox="1"/>
          <p:nvPr/>
        </p:nvSpPr>
        <p:spPr>
          <a:xfrm>
            <a:off x="4349733" y="3160536"/>
            <a:ext cx="74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?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365A8AD-2128-0336-BB4F-0610FC9011DA}"/>
              </a:ext>
            </a:extLst>
          </p:cNvPr>
          <p:cNvSpPr txBox="1"/>
          <p:nvPr/>
        </p:nvSpPr>
        <p:spPr>
          <a:xfrm>
            <a:off x="4718413" y="3341838"/>
            <a:ext cx="459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Facilité de l’intégration ?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96AA5E0-35F4-BB51-A841-CEF3B4416537}"/>
              </a:ext>
            </a:extLst>
          </p:cNvPr>
          <p:cNvSpPr txBox="1"/>
          <p:nvPr/>
        </p:nvSpPr>
        <p:spPr>
          <a:xfrm>
            <a:off x="5953251" y="4671371"/>
            <a:ext cx="372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D’autres crayons à tester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EF8069E-5DF3-ADAE-E17F-6103729B66C8}"/>
              </a:ext>
            </a:extLst>
          </p:cNvPr>
          <p:cNvSpPr txBox="1"/>
          <p:nvPr/>
        </p:nvSpPr>
        <p:spPr>
          <a:xfrm>
            <a:off x="5707725" y="4619651"/>
            <a:ext cx="44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+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F19CE1-81D5-1AF5-9A3C-5073D015C7C0}"/>
              </a:ext>
            </a:extLst>
          </p:cNvPr>
          <p:cNvSpPr txBox="1"/>
          <p:nvPr/>
        </p:nvSpPr>
        <p:spPr>
          <a:xfrm>
            <a:off x="4329465" y="3985262"/>
            <a:ext cx="74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643615-F39C-6CB0-BB5C-96614F3A1B6E}"/>
              </a:ext>
            </a:extLst>
          </p:cNvPr>
          <p:cNvSpPr txBox="1"/>
          <p:nvPr/>
        </p:nvSpPr>
        <p:spPr>
          <a:xfrm>
            <a:off x="4734639" y="4177632"/>
            <a:ext cx="459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Durée de vie limitée </a:t>
            </a:r>
          </a:p>
        </p:txBody>
      </p:sp>
    </p:spTree>
    <p:extLst>
      <p:ext uri="{BB962C8B-B14F-4D97-AF65-F5344CB8AC3E}">
        <p14:creationId xmlns:p14="http://schemas.microsoft.com/office/powerpoint/2010/main" val="376534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6BA124D2-E602-7E61-4541-9C8C9014A9FB}"/>
              </a:ext>
            </a:extLst>
          </p:cNvPr>
          <p:cNvPicPr/>
          <p:nvPr/>
        </p:nvPicPr>
        <p:blipFill>
          <a:blip r:embed="rId2">
            <a:alphaModFix amt="20000"/>
          </a:blip>
          <a:srcRect t="12749" r="18513"/>
          <a:stretch/>
        </p:blipFill>
        <p:spPr>
          <a:xfrm>
            <a:off x="4418637" y="0"/>
            <a:ext cx="4725364" cy="3802284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C7F8C-9095-7AE9-1F33-E9B4FB3E9BA8}"/>
              </a:ext>
            </a:extLst>
          </p:cNvPr>
          <p:cNvSpPr txBox="1"/>
          <p:nvPr/>
        </p:nvSpPr>
        <p:spPr>
          <a:xfrm>
            <a:off x="860536" y="2283209"/>
            <a:ext cx="7422930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4950" b="1" dirty="0"/>
              <a:t>Merci pour votre attention!</a:t>
            </a:r>
          </a:p>
        </p:txBody>
      </p:sp>
      <p:cxnSp>
        <p:nvCxnSpPr>
          <p:cNvPr id="5" name="Connecteur droit 5">
            <a:extLst>
              <a:ext uri="{FF2B5EF4-FFF2-40B4-BE49-F238E27FC236}">
                <a16:creationId xmlns:a16="http://schemas.microsoft.com/office/drawing/2014/main" id="{C6DB231B-B460-3F5D-3690-C80853901879}"/>
              </a:ext>
            </a:extLst>
          </p:cNvPr>
          <p:cNvCxnSpPr>
            <a:cxnSpLocks/>
          </p:cNvCxnSpPr>
          <p:nvPr/>
        </p:nvCxnSpPr>
        <p:spPr>
          <a:xfrm>
            <a:off x="2084890" y="3114206"/>
            <a:ext cx="4974221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79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E704F-FDF0-22F7-F10D-9AF6137D4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>
            <a:extLst>
              <a:ext uri="{FF2B5EF4-FFF2-40B4-BE49-F238E27FC236}">
                <a16:creationId xmlns:a16="http://schemas.microsoft.com/office/drawing/2014/main" id="{67B4FA48-268E-A5F2-6BFD-CC69A3E06DF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" y="1"/>
            <a:ext cx="1069937" cy="700922"/>
          </a:xfrm>
          <a:prstGeom prst="rect">
            <a:avLst/>
          </a:prstGeom>
          <a:ln w="0">
            <a:noFill/>
          </a:ln>
        </p:spPr>
      </p:pic>
      <p:cxnSp>
        <p:nvCxnSpPr>
          <p:cNvPr id="2" name="Connecteur droit 5">
            <a:extLst>
              <a:ext uri="{FF2B5EF4-FFF2-40B4-BE49-F238E27FC236}">
                <a16:creationId xmlns:a16="http://schemas.microsoft.com/office/drawing/2014/main" id="{4E5C141E-0DC6-3672-350E-FE2A7FC86D28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DE039B52-43C0-45C7-386B-789EAD28C6C5}"/>
              </a:ext>
            </a:extLst>
          </p:cNvPr>
          <p:cNvSpPr/>
          <p:nvPr/>
        </p:nvSpPr>
        <p:spPr>
          <a:xfrm>
            <a:off x="1069937" y="1"/>
            <a:ext cx="8074062" cy="7445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4000" b="1" spc="-1" dirty="0">
                <a:solidFill>
                  <a:srgbClr val="000000"/>
                </a:solidFill>
                <a:latin typeface="Times New Roman"/>
              </a:rPr>
              <a:t>Sommaire</a:t>
            </a:r>
            <a:endParaRPr lang="fr-FR" sz="4000" b="1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565AFF9-9FC8-4EAA-2DFC-626D6453E0B3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9C738E7-3EF0-256F-07D9-0DCA1CF32398}"/>
              </a:ext>
            </a:extLst>
          </p:cNvPr>
          <p:cNvSpPr txBox="1"/>
          <p:nvPr/>
        </p:nvSpPr>
        <p:spPr>
          <a:xfrm>
            <a:off x="1069937" y="1595387"/>
            <a:ext cx="71998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800" b="1" dirty="0"/>
              <a:t>Contexte et présentation du projet 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800" b="1" dirty="0" err="1"/>
              <a:t>KiCad</a:t>
            </a:r>
            <a:endParaRPr lang="fr-FR" sz="2800" b="1" dirty="0"/>
          </a:p>
          <a:p>
            <a:pPr marL="571500" indent="-571500">
              <a:buFont typeface="+mj-lt"/>
              <a:buAutoNum type="romanUcPeriod"/>
            </a:pPr>
            <a:r>
              <a:rPr lang="fr-FR" sz="2800" b="1" dirty="0"/>
              <a:t>Arduino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800" b="1" dirty="0"/>
              <a:t>Application mobile 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800" b="1" dirty="0"/>
              <a:t>Banc de test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800" b="1" dirty="0"/>
              <a:t>Datasheet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658816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6CC7C0-F093-9C14-8110-C3438CB9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57E9AECC-C393-715F-F98D-939E212FF78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" y="1"/>
            <a:ext cx="1069937" cy="700922"/>
          </a:xfrm>
          <a:prstGeom prst="rect">
            <a:avLst/>
          </a:prstGeom>
          <a:ln w="0">
            <a:noFill/>
          </a:ln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6089C6F-D0EF-E0C9-01AD-FEB6E4B3A34E}"/>
              </a:ext>
            </a:extLst>
          </p:cNvPr>
          <p:cNvSpPr/>
          <p:nvPr/>
        </p:nvSpPr>
        <p:spPr>
          <a:xfrm>
            <a:off x="1069937" y="1"/>
            <a:ext cx="8074062" cy="7445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4000" b="1" spc="-1" dirty="0">
                <a:solidFill>
                  <a:srgbClr val="000000"/>
                </a:solidFill>
                <a:latin typeface="Times New Roman"/>
              </a:rPr>
              <a:t>Annexe: Electronique Analogique</a:t>
            </a:r>
            <a:endParaRPr lang="fr-FR" sz="4000" b="1" spc="-1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" name="Connecteur droit 5">
            <a:extLst>
              <a:ext uri="{FF2B5EF4-FFF2-40B4-BE49-F238E27FC236}">
                <a16:creationId xmlns:a16="http://schemas.microsoft.com/office/drawing/2014/main" id="{845A04EB-095F-3C1C-A1B9-FE8D932B31CA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0687C7-7246-ABF8-1322-EBBD5B541043}"/>
              </a:ext>
            </a:extLst>
          </p:cNvPr>
          <p:cNvSpPr txBox="1"/>
          <p:nvPr/>
        </p:nvSpPr>
        <p:spPr>
          <a:xfrm>
            <a:off x="2415966" y="1030006"/>
            <a:ext cx="426423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Utilisation </a:t>
            </a:r>
            <a:r>
              <a:rPr lang="fr-FR" sz="2400" dirty="0" err="1"/>
              <a:t>kicad</a:t>
            </a:r>
            <a:endParaRPr lang="en-CH" sz="2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61C1B5-51A6-4AA4-A31A-D184A5A6AFB1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2AF361-915C-468D-844F-161F9BDC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464" y="2051803"/>
            <a:ext cx="4567238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98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4A14B335-E536-49B1-B05B-5C44A72D74CD}"/>
              </a:ext>
            </a:extLst>
          </p:cNvPr>
          <p:cNvGrpSpPr/>
          <p:nvPr/>
        </p:nvGrpSpPr>
        <p:grpSpPr>
          <a:xfrm>
            <a:off x="1" y="43199"/>
            <a:ext cx="9143999" cy="704694"/>
            <a:chOff x="0" y="0"/>
            <a:chExt cx="9143999" cy="700922"/>
          </a:xfrm>
        </p:grpSpPr>
        <p:sp>
          <p:nvSpPr>
            <p:cNvPr id="24" name="Titre 1">
              <a:extLst>
                <a:ext uri="{FF2B5EF4-FFF2-40B4-BE49-F238E27FC236}">
                  <a16:creationId xmlns:a16="http://schemas.microsoft.com/office/drawing/2014/main" id="{6F47A151-8D24-4235-B737-6A16DF7722D0}"/>
                </a:ext>
              </a:extLst>
            </p:cNvPr>
            <p:cNvSpPr/>
            <p:nvPr/>
          </p:nvSpPr>
          <p:spPr>
            <a:xfrm>
              <a:off x="1069937" y="0"/>
              <a:ext cx="8074062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4000" b="1" spc="-1" dirty="0">
                  <a:solidFill>
                    <a:srgbClr val="000000"/>
                  </a:solidFill>
                  <a:latin typeface="Times New Roman"/>
                </a:rPr>
                <a:t>Annexe: Arduino </a:t>
              </a:r>
              <a:r>
                <a:rPr lang="fr-FR" sz="4000" b="1" spc="-1" dirty="0" err="1">
                  <a:solidFill>
                    <a:srgbClr val="000000"/>
                  </a:solidFill>
                  <a:latin typeface="Times New Roman"/>
                </a:rPr>
                <a:t>flex</a:t>
              </a:r>
              <a:r>
                <a:rPr lang="fr-FR" sz="4000" b="1" spc="-1" dirty="0">
                  <a:solidFill>
                    <a:srgbClr val="000000"/>
                  </a:solidFill>
                  <a:latin typeface="Times New Roman"/>
                </a:rPr>
                <a:t> ou graphite</a:t>
              </a:r>
              <a:endParaRPr lang="fr-FR" sz="4000" b="1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525CB74F-9F92-4D5B-9411-AFB8B8F1D6C5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FD6838-DFB8-4F92-9FEE-11C5186671BB}"/>
              </a:ext>
            </a:extLst>
          </p:cNvPr>
          <p:cNvSpPr>
            <a:spLocks noGrp="1"/>
          </p:cNvSpPr>
          <p:nvPr>
            <p:ph type="sldNum" idx="6"/>
          </p:nvPr>
        </p:nvSpPr>
        <p:spPr>
          <a:xfrm>
            <a:off x="6512666" y="4116889"/>
            <a:ext cx="1376190" cy="20088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8AC5A-E3BA-49E2-857C-35A0CFD1AD4E}"/>
              </a:ext>
            </a:extLst>
          </p:cNvPr>
          <p:cNvSpPr/>
          <p:nvPr/>
        </p:nvSpPr>
        <p:spPr>
          <a:xfrm>
            <a:off x="6438714" y="4126506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721B0A-95C3-479D-819B-51059B475181}"/>
              </a:ext>
            </a:extLst>
          </p:cNvPr>
          <p:cNvSpPr/>
          <p:nvPr/>
        </p:nvSpPr>
        <p:spPr>
          <a:xfrm>
            <a:off x="6615583" y="43203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721DE1-1D3D-4EF7-AFFC-F32A64121CA6}"/>
              </a:ext>
            </a:extLst>
          </p:cNvPr>
          <p:cNvSpPr/>
          <p:nvPr/>
        </p:nvSpPr>
        <p:spPr>
          <a:xfrm>
            <a:off x="6767983" y="44727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E7D71FDA-AA3F-47B2-8DC9-F8FAAAF0CA9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935" y="25241"/>
            <a:ext cx="1069937" cy="670143"/>
          </a:xfrm>
          <a:prstGeom prst="rect">
            <a:avLst/>
          </a:prstGeom>
          <a:ln w="0">
            <a:noFill/>
          </a:ln>
        </p:spPr>
      </p:pic>
      <p:cxnSp>
        <p:nvCxnSpPr>
          <p:cNvPr id="5" name="Connecteur droit 5">
            <a:extLst>
              <a:ext uri="{FF2B5EF4-FFF2-40B4-BE49-F238E27FC236}">
                <a16:creationId xmlns:a16="http://schemas.microsoft.com/office/drawing/2014/main" id="{949E7932-D9CC-2378-E11A-68B93AD797FC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FD5994B-15F9-464B-A2C4-11767157231E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72E4659-04FE-4D5F-A009-C8310C7A3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17" y="783598"/>
            <a:ext cx="4117966" cy="42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09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4A14B335-E536-49B1-B05B-5C44A72D74CD}"/>
              </a:ext>
            </a:extLst>
          </p:cNvPr>
          <p:cNvGrpSpPr/>
          <p:nvPr/>
        </p:nvGrpSpPr>
        <p:grpSpPr>
          <a:xfrm>
            <a:off x="1" y="43199"/>
            <a:ext cx="9143999" cy="704694"/>
            <a:chOff x="0" y="0"/>
            <a:chExt cx="9143999" cy="700922"/>
          </a:xfrm>
        </p:grpSpPr>
        <p:sp>
          <p:nvSpPr>
            <p:cNvPr id="24" name="Titre 1">
              <a:extLst>
                <a:ext uri="{FF2B5EF4-FFF2-40B4-BE49-F238E27FC236}">
                  <a16:creationId xmlns:a16="http://schemas.microsoft.com/office/drawing/2014/main" id="{6F47A151-8D24-4235-B737-6A16DF7722D0}"/>
                </a:ext>
              </a:extLst>
            </p:cNvPr>
            <p:cNvSpPr/>
            <p:nvPr/>
          </p:nvSpPr>
          <p:spPr>
            <a:xfrm>
              <a:off x="1069937" y="0"/>
              <a:ext cx="8074062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4000" b="1" spc="-1" dirty="0">
                  <a:solidFill>
                    <a:srgbClr val="000000"/>
                  </a:solidFill>
                  <a:latin typeface="Times New Roman"/>
                </a:rPr>
                <a:t>Annexe: Arduino </a:t>
              </a:r>
              <a:r>
                <a:rPr lang="fr-FR" sz="4000" b="1" spc="-1" dirty="0" err="1">
                  <a:solidFill>
                    <a:srgbClr val="000000"/>
                  </a:solidFill>
                  <a:latin typeface="Times New Roman"/>
                </a:rPr>
                <a:t>flex</a:t>
              </a:r>
              <a:r>
                <a:rPr lang="fr-FR" sz="4000" b="1" spc="-1" dirty="0">
                  <a:solidFill>
                    <a:srgbClr val="000000"/>
                  </a:solidFill>
                  <a:latin typeface="Times New Roman"/>
                </a:rPr>
                <a:t> et graphite</a:t>
              </a:r>
              <a:endParaRPr lang="fr-FR" sz="4000" b="1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525CB74F-9F92-4D5B-9411-AFB8B8F1D6C5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FD6838-DFB8-4F92-9FEE-11C5186671BB}"/>
              </a:ext>
            </a:extLst>
          </p:cNvPr>
          <p:cNvSpPr>
            <a:spLocks noGrp="1"/>
          </p:cNvSpPr>
          <p:nvPr>
            <p:ph type="sldNum" idx="6"/>
          </p:nvPr>
        </p:nvSpPr>
        <p:spPr>
          <a:xfrm>
            <a:off x="6512666" y="4116889"/>
            <a:ext cx="1376190" cy="20088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8AC5A-E3BA-49E2-857C-35A0CFD1AD4E}"/>
              </a:ext>
            </a:extLst>
          </p:cNvPr>
          <p:cNvSpPr/>
          <p:nvPr/>
        </p:nvSpPr>
        <p:spPr>
          <a:xfrm>
            <a:off x="6438714" y="4126506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721B0A-95C3-479D-819B-51059B475181}"/>
              </a:ext>
            </a:extLst>
          </p:cNvPr>
          <p:cNvSpPr/>
          <p:nvPr/>
        </p:nvSpPr>
        <p:spPr>
          <a:xfrm>
            <a:off x="6615583" y="43203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721DE1-1D3D-4EF7-AFFC-F32A64121CA6}"/>
              </a:ext>
            </a:extLst>
          </p:cNvPr>
          <p:cNvSpPr/>
          <p:nvPr/>
        </p:nvSpPr>
        <p:spPr>
          <a:xfrm>
            <a:off x="6767983" y="4472763"/>
            <a:ext cx="1376190" cy="56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E7D71FDA-AA3F-47B2-8DC9-F8FAAAF0CA9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935" y="25241"/>
            <a:ext cx="1069937" cy="670143"/>
          </a:xfrm>
          <a:prstGeom prst="rect">
            <a:avLst/>
          </a:prstGeom>
          <a:ln w="0">
            <a:noFill/>
          </a:ln>
        </p:spPr>
      </p:pic>
      <p:cxnSp>
        <p:nvCxnSpPr>
          <p:cNvPr id="5" name="Connecteur droit 5">
            <a:extLst>
              <a:ext uri="{FF2B5EF4-FFF2-40B4-BE49-F238E27FC236}">
                <a16:creationId xmlns:a16="http://schemas.microsoft.com/office/drawing/2014/main" id="{949E7932-D9CC-2378-E11A-68B93AD797FC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FD5994B-15F9-464B-A2C4-11767157231E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44825FD-4A02-41F2-B8CF-E254C0C3B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1628775"/>
            <a:ext cx="86391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5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1785A-F3E0-F2F3-B447-DC57FD763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A8BCAC1-D7D8-EE05-5B0C-FEB4CEE1EDF6}"/>
              </a:ext>
            </a:extLst>
          </p:cNvPr>
          <p:cNvSpPr/>
          <p:nvPr/>
        </p:nvSpPr>
        <p:spPr>
          <a:xfrm>
            <a:off x="1069936" y="-20193"/>
            <a:ext cx="8541311" cy="7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1" spc="-1" dirty="0">
                <a:solidFill>
                  <a:srgbClr val="000000"/>
                </a:solidFill>
                <a:latin typeface="Times New Roman"/>
              </a:rPr>
              <a:t>I – </a:t>
            </a:r>
            <a:r>
              <a:rPr lang="en-US" sz="2800" b="1" spc="-1" dirty="0" err="1">
                <a:solidFill>
                  <a:srgbClr val="000000"/>
                </a:solidFill>
                <a:latin typeface="Times New Roman"/>
              </a:rPr>
              <a:t>Contexte</a:t>
            </a:r>
            <a:r>
              <a:rPr lang="en-US" sz="2800" b="1" spc="-1" dirty="0">
                <a:solidFill>
                  <a:srgbClr val="000000"/>
                </a:solidFill>
                <a:latin typeface="Times New Roman"/>
              </a:rPr>
              <a:t> et </a:t>
            </a:r>
            <a:r>
              <a:rPr lang="en-US" sz="2800" b="1" spc="-1" dirty="0" err="1">
                <a:solidFill>
                  <a:srgbClr val="000000"/>
                </a:solidFill>
                <a:latin typeface="Times New Roman"/>
              </a:rPr>
              <a:t>présentation</a:t>
            </a:r>
            <a:r>
              <a:rPr lang="en-US" sz="2800" b="1" spc="-1" dirty="0">
                <a:solidFill>
                  <a:srgbClr val="000000"/>
                </a:solidFill>
                <a:latin typeface="Times New Roman"/>
              </a:rPr>
              <a:t> du </a:t>
            </a:r>
            <a:r>
              <a:rPr lang="en-US" sz="2800" b="1" spc="-1" dirty="0" err="1">
                <a:solidFill>
                  <a:srgbClr val="000000"/>
                </a:solidFill>
                <a:latin typeface="Times New Roman"/>
              </a:rPr>
              <a:t>projet</a:t>
            </a:r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BC57809D-4631-9F42-4A47-1AEF71B10C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" y="1"/>
            <a:ext cx="1069937" cy="700922"/>
          </a:xfrm>
          <a:prstGeom prst="rect">
            <a:avLst/>
          </a:prstGeom>
          <a:ln w="0">
            <a:noFill/>
          </a:ln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9D53BB7-98C8-E82D-3153-76EFEA0A44D0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53AEAF-6F9D-3E15-70F5-54FFE9C38782}"/>
              </a:ext>
            </a:extLst>
          </p:cNvPr>
          <p:cNvSpPr/>
          <p:nvPr/>
        </p:nvSpPr>
        <p:spPr>
          <a:xfrm>
            <a:off x="495714" y="1065973"/>
            <a:ext cx="2586659" cy="3712265"/>
          </a:xfrm>
          <a:prstGeom prst="roundRect">
            <a:avLst/>
          </a:prstGeom>
          <a:solidFill>
            <a:srgbClr val="FFC000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519F9-5EEA-D1D7-7FEE-2006F62304BA}"/>
              </a:ext>
            </a:extLst>
          </p:cNvPr>
          <p:cNvSpPr txBox="1"/>
          <p:nvPr/>
        </p:nvSpPr>
        <p:spPr>
          <a:xfrm>
            <a:off x="607653" y="1227918"/>
            <a:ext cx="2586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Capteur à jauge de contrainte </a:t>
            </a:r>
            <a:r>
              <a:rPr lang="fr-FR" b="1" dirty="0" err="1"/>
              <a:t>low</a:t>
            </a:r>
            <a:r>
              <a:rPr lang="fr-FR" b="1" dirty="0"/>
              <a:t>-tech (crayon)  + circuit pour récupérer les données</a:t>
            </a:r>
            <a:endParaRPr lang="en-CH" b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E0B092-2311-A22E-33DD-1F4F198EA72A}"/>
              </a:ext>
            </a:extLst>
          </p:cNvPr>
          <p:cNvSpPr/>
          <p:nvPr/>
        </p:nvSpPr>
        <p:spPr>
          <a:xfrm>
            <a:off x="3278671" y="1065972"/>
            <a:ext cx="2586659" cy="3712265"/>
          </a:xfrm>
          <a:prstGeom prst="roundRect">
            <a:avLst/>
          </a:prstGeom>
          <a:solidFill>
            <a:srgbClr val="FFC000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1D696E-40AD-A911-0636-0755C9B65348}"/>
              </a:ext>
            </a:extLst>
          </p:cNvPr>
          <p:cNvSpPr/>
          <p:nvPr/>
        </p:nvSpPr>
        <p:spPr>
          <a:xfrm>
            <a:off x="6034047" y="1065972"/>
            <a:ext cx="2586659" cy="3712265"/>
          </a:xfrm>
          <a:prstGeom prst="roundRect">
            <a:avLst/>
          </a:prstGeom>
          <a:solidFill>
            <a:srgbClr val="FFC000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AD338F-1AEB-144A-C140-4A47F44A9AF4}"/>
              </a:ext>
            </a:extLst>
          </p:cNvPr>
          <p:cNvSpPr txBox="1"/>
          <p:nvPr/>
        </p:nvSpPr>
        <p:spPr>
          <a:xfrm>
            <a:off x="3447388" y="1227870"/>
            <a:ext cx="23085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Code Arduino  pour récupérer les données + application pour tracer les valeurs de résistance</a:t>
            </a:r>
            <a:endParaRPr lang="en-CH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01B0FF-2298-4E91-D98C-D81312F1F670}"/>
              </a:ext>
            </a:extLst>
          </p:cNvPr>
          <p:cNvSpPr txBox="1"/>
          <p:nvPr/>
        </p:nvSpPr>
        <p:spPr>
          <a:xfrm>
            <a:off x="6263261" y="1203206"/>
            <a:ext cx="2385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Banc de test pour comparer ce capteur à un commercial + datasheet du capteur graphite</a:t>
            </a:r>
            <a:endParaRPr lang="en-CH" b="1" dirty="0"/>
          </a:p>
        </p:txBody>
      </p:sp>
      <p:pic>
        <p:nvPicPr>
          <p:cNvPr id="1026" name="Picture 2" descr="Résultat d’images pour MIT my app inventor">
            <a:extLst>
              <a:ext uri="{FF2B5EF4-FFF2-40B4-BE49-F238E27FC236}">
                <a16:creationId xmlns:a16="http://schemas.microsoft.com/office/drawing/2014/main" id="{A80A70BF-F63E-4028-9EE7-5F686BE7E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43" y="2923060"/>
            <a:ext cx="1177118" cy="91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BD9F35-90C7-42A4-9E46-3780819DE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920" y="3463420"/>
            <a:ext cx="1027564" cy="104853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AB459AE-763B-43BA-B9E0-8AF4A59627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93" r="12466"/>
          <a:stretch/>
        </p:blipFill>
        <p:spPr>
          <a:xfrm>
            <a:off x="1475115" y="4044358"/>
            <a:ext cx="1411528" cy="56500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F7C5A03-ECE7-4A8E-B1BB-08532C4F51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21" t="17918" r="13139" b="20925"/>
          <a:stretch/>
        </p:blipFill>
        <p:spPr>
          <a:xfrm>
            <a:off x="698349" y="3598266"/>
            <a:ext cx="712457" cy="634631"/>
          </a:xfrm>
          <a:prstGeom prst="rect">
            <a:avLst/>
          </a:prstGeom>
        </p:spPr>
      </p:pic>
      <p:sp>
        <p:nvSpPr>
          <p:cNvPr id="28" name="Freeform 10">
            <a:extLst>
              <a:ext uri="{FF2B5EF4-FFF2-40B4-BE49-F238E27FC236}">
                <a16:creationId xmlns:a16="http://schemas.microsoft.com/office/drawing/2014/main" id="{327662FA-1429-42A5-BDA8-AA5E74F11678}"/>
              </a:ext>
            </a:extLst>
          </p:cNvPr>
          <p:cNvSpPr/>
          <p:nvPr/>
        </p:nvSpPr>
        <p:spPr>
          <a:xfrm>
            <a:off x="657881" y="2757831"/>
            <a:ext cx="2262324" cy="705589"/>
          </a:xfrm>
          <a:custGeom>
            <a:avLst/>
            <a:gdLst/>
            <a:ahLst/>
            <a:cxnLst/>
            <a:rect l="l" t="t" r="r" b="b"/>
            <a:pathLst>
              <a:path w="3600752" h="1272198">
                <a:moveTo>
                  <a:pt x="0" y="0"/>
                </a:moveTo>
                <a:lnTo>
                  <a:pt x="3600751" y="0"/>
                </a:lnTo>
                <a:lnTo>
                  <a:pt x="3600751" y="1272198"/>
                </a:lnTo>
                <a:lnTo>
                  <a:pt x="0" y="12721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82F64F0-3171-02B2-57C1-CA76C32037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5122" y="2757832"/>
            <a:ext cx="1079505" cy="9151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9EDBB62-16FF-4C30-4978-D52BD61E27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8049" y="3825709"/>
            <a:ext cx="1817602" cy="73432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9DAA4CA-9F09-952E-1EF7-E4D0D4F39916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3224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F301-029A-EDF2-E7AF-BA77D65B3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>
            <a:extLst>
              <a:ext uri="{FF2B5EF4-FFF2-40B4-BE49-F238E27FC236}">
                <a16:creationId xmlns:a16="http://schemas.microsoft.com/office/drawing/2014/main" id="{CEA9F1CE-D5CD-52CC-68F5-54EC8433C22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" y="1"/>
            <a:ext cx="1069937" cy="700922"/>
          </a:xfrm>
          <a:prstGeom prst="rect">
            <a:avLst/>
          </a:prstGeom>
          <a:ln w="0">
            <a:noFill/>
          </a:ln>
        </p:spPr>
      </p:pic>
      <p:cxnSp>
        <p:nvCxnSpPr>
          <p:cNvPr id="2" name="Connecteur droit 5">
            <a:extLst>
              <a:ext uri="{FF2B5EF4-FFF2-40B4-BE49-F238E27FC236}">
                <a16:creationId xmlns:a16="http://schemas.microsoft.com/office/drawing/2014/main" id="{CFCE9716-4FF6-A824-95FD-AC3662D2908D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91FC8C8-E572-4F79-B5B0-8A446AE69A3C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3</a:t>
            </a:r>
          </a:p>
        </p:txBody>
      </p:sp>
      <p:sp>
        <p:nvSpPr>
          <p:cNvPr id="3" name="CuadroTexto 7">
            <a:extLst>
              <a:ext uri="{FF2B5EF4-FFF2-40B4-BE49-F238E27FC236}">
                <a16:creationId xmlns:a16="http://schemas.microsoft.com/office/drawing/2014/main" id="{EA9DE3BC-7B8C-720A-07B9-8CBAA5678334}"/>
              </a:ext>
            </a:extLst>
          </p:cNvPr>
          <p:cNvSpPr txBox="1"/>
          <p:nvPr/>
        </p:nvSpPr>
        <p:spPr>
          <a:xfrm>
            <a:off x="2626538" y="3717126"/>
            <a:ext cx="4611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Extrait de “Pencil Drawn Strain Gauges and </a:t>
            </a:r>
            <a:r>
              <a:rPr lang="en-US" sz="1600" i="1" dirty="0" err="1"/>
              <a:t>Chemiresistors</a:t>
            </a:r>
            <a:r>
              <a:rPr lang="en-US" sz="1600" i="1" dirty="0"/>
              <a:t> on Paper”, by Cheng-Wei et al.</a:t>
            </a:r>
            <a:endParaRPr lang="fr-FR" sz="1600" i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6068FA-683C-8D7B-A264-869BDF8D6F68}"/>
              </a:ext>
            </a:extLst>
          </p:cNvPr>
          <p:cNvSpPr txBox="1"/>
          <p:nvPr/>
        </p:nvSpPr>
        <p:spPr>
          <a:xfrm>
            <a:off x="181010" y="1120162"/>
            <a:ext cx="372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Principe de mesure du capteur :</a:t>
            </a:r>
          </a:p>
        </p:txBody>
      </p:sp>
      <p:pic>
        <p:nvPicPr>
          <p:cNvPr id="5" name="Image 4" descr="Une image contenant conception, origami, art&#10;&#10;Le contenu généré par l’IA peut être incorrect.">
            <a:extLst>
              <a:ext uri="{FF2B5EF4-FFF2-40B4-BE49-F238E27FC236}">
                <a16:creationId xmlns:a16="http://schemas.microsoft.com/office/drawing/2014/main" id="{ADAB07B8-54B1-2FD7-13AA-FAE88C22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891" y="1584332"/>
            <a:ext cx="4048217" cy="2089133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B8B5AD7-FB44-9E92-87BE-A7CCC310DCAA}"/>
              </a:ext>
            </a:extLst>
          </p:cNvPr>
          <p:cNvSpPr/>
          <p:nvPr/>
        </p:nvSpPr>
        <p:spPr>
          <a:xfrm>
            <a:off x="1069936" y="-20193"/>
            <a:ext cx="8541311" cy="7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1" spc="-1" dirty="0">
                <a:solidFill>
                  <a:srgbClr val="000000"/>
                </a:solidFill>
                <a:latin typeface="Times New Roman"/>
              </a:rPr>
              <a:t>I – </a:t>
            </a:r>
            <a:r>
              <a:rPr lang="en-US" sz="2800" b="1" spc="-1" dirty="0" err="1">
                <a:solidFill>
                  <a:srgbClr val="000000"/>
                </a:solidFill>
                <a:latin typeface="Times New Roman"/>
              </a:rPr>
              <a:t>Contexte</a:t>
            </a:r>
            <a:r>
              <a:rPr lang="en-US" sz="2800" b="1" spc="-1" dirty="0">
                <a:solidFill>
                  <a:srgbClr val="000000"/>
                </a:solidFill>
                <a:latin typeface="Times New Roman"/>
              </a:rPr>
              <a:t> et </a:t>
            </a:r>
            <a:r>
              <a:rPr lang="en-US" sz="2800" b="1" spc="-1" dirty="0" err="1">
                <a:solidFill>
                  <a:srgbClr val="000000"/>
                </a:solidFill>
                <a:latin typeface="Times New Roman"/>
              </a:rPr>
              <a:t>présentation</a:t>
            </a:r>
            <a:r>
              <a:rPr lang="en-US" sz="2800" b="1" spc="-1" dirty="0">
                <a:solidFill>
                  <a:srgbClr val="000000"/>
                </a:solidFill>
                <a:latin typeface="Times New Roman"/>
              </a:rPr>
              <a:t> du </a:t>
            </a:r>
            <a:r>
              <a:rPr lang="en-US" sz="2800" b="1" spc="-1" dirty="0" err="1">
                <a:solidFill>
                  <a:srgbClr val="000000"/>
                </a:solidFill>
                <a:latin typeface="Times New Roman"/>
              </a:rPr>
              <a:t>projet</a:t>
            </a:r>
            <a:endParaRPr lang="fr-FR" sz="28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949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681F5-A16A-C07B-CE5D-C2B8C888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207215BF-C946-1B07-7C67-C0ABA48019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" y="1"/>
            <a:ext cx="1069937" cy="700922"/>
          </a:xfrm>
          <a:prstGeom prst="rect">
            <a:avLst/>
          </a:prstGeom>
          <a:ln w="0">
            <a:noFill/>
          </a:ln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4E90638A-D5AE-F4BC-530E-5BC1EBF93846}"/>
              </a:ext>
            </a:extLst>
          </p:cNvPr>
          <p:cNvSpPr/>
          <p:nvPr/>
        </p:nvSpPr>
        <p:spPr>
          <a:xfrm>
            <a:off x="1069939" y="180341"/>
            <a:ext cx="8074062" cy="7445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 -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KiCad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800" b="1" dirty="0"/>
          </a:p>
        </p:txBody>
      </p:sp>
      <p:cxnSp>
        <p:nvCxnSpPr>
          <p:cNvPr id="2" name="Connecteur droit 5">
            <a:extLst>
              <a:ext uri="{FF2B5EF4-FFF2-40B4-BE49-F238E27FC236}">
                <a16:creationId xmlns:a16="http://schemas.microsoft.com/office/drawing/2014/main" id="{6C36974B-385C-1270-40A1-66B60F38F746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C241C2-8D3A-4189-830D-374B3881903B}"/>
              </a:ext>
            </a:extLst>
          </p:cNvPr>
          <p:cNvSpPr txBox="1"/>
          <p:nvPr/>
        </p:nvSpPr>
        <p:spPr>
          <a:xfrm>
            <a:off x="2415966" y="1030006"/>
            <a:ext cx="426423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Schématique</a:t>
            </a:r>
            <a:endParaRPr lang="en-CH" sz="2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389363-D6CF-3770-2213-BE89FC94669F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4</a:t>
            </a:r>
          </a:p>
        </p:txBody>
      </p:sp>
      <p:pic>
        <p:nvPicPr>
          <p:cNvPr id="6" name="Image 5" descr="Une image contenant texte, diagramme, ligne, Plan&#10;&#10;Le contenu généré par l’IA peut être incorrect.">
            <a:extLst>
              <a:ext uri="{FF2B5EF4-FFF2-40B4-BE49-F238E27FC236}">
                <a16:creationId xmlns:a16="http://schemas.microsoft.com/office/drawing/2014/main" id="{10B71149-8A55-F65A-84C2-438902CC6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305" y="2012726"/>
            <a:ext cx="5567357" cy="22730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EC45CC-4137-F262-98BA-9CC36169E0A4}"/>
              </a:ext>
            </a:extLst>
          </p:cNvPr>
          <p:cNvSpPr/>
          <p:nvPr/>
        </p:nvSpPr>
        <p:spPr>
          <a:xfrm>
            <a:off x="2058677" y="3647383"/>
            <a:ext cx="403562" cy="5568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78C581-7F9D-9EC5-F05F-95D32886456F}"/>
              </a:ext>
            </a:extLst>
          </p:cNvPr>
          <p:cNvSpPr/>
          <p:nvPr/>
        </p:nvSpPr>
        <p:spPr>
          <a:xfrm>
            <a:off x="3105043" y="3029666"/>
            <a:ext cx="1150238" cy="1083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4437C7-520C-9FBD-BAD6-ABA3C4982E96}"/>
              </a:ext>
            </a:extLst>
          </p:cNvPr>
          <p:cNvSpPr/>
          <p:nvPr/>
        </p:nvSpPr>
        <p:spPr>
          <a:xfrm>
            <a:off x="5772468" y="2571750"/>
            <a:ext cx="561923" cy="8610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FA37ECB-3B29-15C2-4E71-EF091DB41B3B}"/>
              </a:ext>
            </a:extLst>
          </p:cNvPr>
          <p:cNvSpPr txBox="1"/>
          <p:nvPr/>
        </p:nvSpPr>
        <p:spPr>
          <a:xfrm>
            <a:off x="2860771" y="4257912"/>
            <a:ext cx="163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Filtre passe-bas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E421242-A018-54C3-9D75-42F0D8DD98FD}"/>
              </a:ext>
            </a:extLst>
          </p:cNvPr>
          <p:cNvSpPr txBox="1"/>
          <p:nvPr/>
        </p:nvSpPr>
        <p:spPr>
          <a:xfrm>
            <a:off x="1794785" y="4241639"/>
            <a:ext cx="93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Capteur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97A47E1-6FD4-B8E7-F428-9177765DB9DF}"/>
              </a:ext>
            </a:extLst>
          </p:cNvPr>
          <p:cNvSpPr txBox="1"/>
          <p:nvPr/>
        </p:nvSpPr>
        <p:spPr>
          <a:xfrm>
            <a:off x="5093154" y="4245799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Filtre 50 Hz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F2D83E-2C2B-62B3-86FD-31A72A8CA1E4}"/>
              </a:ext>
            </a:extLst>
          </p:cNvPr>
          <p:cNvSpPr/>
          <p:nvPr/>
        </p:nvSpPr>
        <p:spPr>
          <a:xfrm>
            <a:off x="6340161" y="3090569"/>
            <a:ext cx="680078" cy="10229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5D9078A-A70C-FE7A-E14A-03A634B0B8ED}"/>
              </a:ext>
            </a:extLst>
          </p:cNvPr>
          <p:cNvSpPr txBox="1"/>
          <p:nvPr/>
        </p:nvSpPr>
        <p:spPr>
          <a:xfrm>
            <a:off x="6255044" y="4249521"/>
            <a:ext cx="297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Filtre du traitement de l’ampli</a:t>
            </a:r>
          </a:p>
        </p:txBody>
      </p:sp>
    </p:spTree>
    <p:extLst>
      <p:ext uri="{BB962C8B-B14F-4D97-AF65-F5344CB8AC3E}">
        <p14:creationId xmlns:p14="http://schemas.microsoft.com/office/powerpoint/2010/main" val="531541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C7C0-F093-9C14-8110-C3438CB9C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57E9AECC-C393-715F-F98D-939E212FF78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" y="1"/>
            <a:ext cx="1069937" cy="700922"/>
          </a:xfrm>
          <a:prstGeom prst="rect">
            <a:avLst/>
          </a:prstGeom>
          <a:ln w="0">
            <a:noFill/>
          </a:ln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6089C6F-D0EF-E0C9-01AD-FEB6E4B3A34E}"/>
              </a:ext>
            </a:extLst>
          </p:cNvPr>
          <p:cNvSpPr/>
          <p:nvPr/>
        </p:nvSpPr>
        <p:spPr>
          <a:xfrm>
            <a:off x="1069939" y="180341"/>
            <a:ext cx="8074062" cy="7445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 -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KiCad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800" b="1" dirty="0"/>
          </a:p>
        </p:txBody>
      </p:sp>
      <p:cxnSp>
        <p:nvCxnSpPr>
          <p:cNvPr id="2" name="Connecteur droit 5">
            <a:extLst>
              <a:ext uri="{FF2B5EF4-FFF2-40B4-BE49-F238E27FC236}">
                <a16:creationId xmlns:a16="http://schemas.microsoft.com/office/drawing/2014/main" id="{845A04EB-095F-3C1C-A1B9-FE8D932B31CA}"/>
              </a:ext>
            </a:extLst>
          </p:cNvPr>
          <p:cNvCxnSpPr>
            <a:cxnSpLocks/>
          </p:cNvCxnSpPr>
          <p:nvPr/>
        </p:nvCxnSpPr>
        <p:spPr>
          <a:xfrm>
            <a:off x="0" y="700922"/>
            <a:ext cx="9144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0687C7-7246-ABF8-1322-EBBD5B541043}"/>
              </a:ext>
            </a:extLst>
          </p:cNvPr>
          <p:cNvSpPr txBox="1"/>
          <p:nvPr/>
        </p:nvSpPr>
        <p:spPr>
          <a:xfrm>
            <a:off x="2415966" y="1030006"/>
            <a:ext cx="426423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Schématique</a:t>
            </a:r>
            <a:endParaRPr lang="en-CH" sz="2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61C1B5-51A6-4AA4-A31A-D184A5A6AFB1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5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09C4D151-5999-44CD-8F4C-84C6AAA028F8}"/>
              </a:ext>
            </a:extLst>
          </p:cNvPr>
          <p:cNvSpPr/>
          <p:nvPr/>
        </p:nvSpPr>
        <p:spPr>
          <a:xfrm rot="21400679">
            <a:off x="3351066" y="4199782"/>
            <a:ext cx="817371" cy="639335"/>
          </a:xfrm>
          <a:custGeom>
            <a:avLst/>
            <a:gdLst/>
            <a:ahLst/>
            <a:cxnLst/>
            <a:rect l="l" t="t" r="r" b="b"/>
            <a:pathLst>
              <a:path w="2104661" h="2192477">
                <a:moveTo>
                  <a:pt x="0" y="0"/>
                </a:moveTo>
                <a:lnTo>
                  <a:pt x="2104661" y="0"/>
                </a:lnTo>
                <a:lnTo>
                  <a:pt x="2104661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9977551C-FA05-4F0E-8362-F9ED0E104EC9}"/>
              </a:ext>
            </a:extLst>
          </p:cNvPr>
          <p:cNvSpPr/>
          <p:nvPr/>
        </p:nvSpPr>
        <p:spPr>
          <a:xfrm rot="19410309">
            <a:off x="2746377" y="3683804"/>
            <a:ext cx="709815" cy="692456"/>
          </a:xfrm>
          <a:custGeom>
            <a:avLst/>
            <a:gdLst/>
            <a:ahLst/>
            <a:cxnLst/>
            <a:rect l="l" t="t" r="r" b="b"/>
            <a:pathLst>
              <a:path w="2192477" h="2192477">
                <a:moveTo>
                  <a:pt x="0" y="0"/>
                </a:moveTo>
                <a:lnTo>
                  <a:pt x="2192477" y="0"/>
                </a:lnTo>
                <a:lnTo>
                  <a:pt x="2192477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C3B5FB56-23AE-431C-B632-77258F04D7F1}"/>
              </a:ext>
            </a:extLst>
          </p:cNvPr>
          <p:cNvSpPr/>
          <p:nvPr/>
        </p:nvSpPr>
        <p:spPr>
          <a:xfrm>
            <a:off x="4968465" y="3861825"/>
            <a:ext cx="526036" cy="419451"/>
          </a:xfrm>
          <a:custGeom>
            <a:avLst/>
            <a:gdLst/>
            <a:ahLst/>
            <a:cxnLst/>
            <a:rect l="l" t="t" r="r" b="b"/>
            <a:pathLst>
              <a:path w="2192477" h="2192477">
                <a:moveTo>
                  <a:pt x="0" y="0"/>
                </a:moveTo>
                <a:lnTo>
                  <a:pt x="2192477" y="0"/>
                </a:lnTo>
                <a:lnTo>
                  <a:pt x="2192477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C1B2332-D135-4759-A947-A8E28ABF749B}"/>
              </a:ext>
            </a:extLst>
          </p:cNvPr>
          <p:cNvSpPr/>
          <p:nvPr/>
        </p:nvSpPr>
        <p:spPr>
          <a:xfrm rot="1177213">
            <a:off x="7474574" y="3546133"/>
            <a:ext cx="696341" cy="1828785"/>
          </a:xfrm>
          <a:custGeom>
            <a:avLst/>
            <a:gdLst/>
            <a:ahLst/>
            <a:cxnLst/>
            <a:rect l="l" t="t" r="r" b="b"/>
            <a:pathLst>
              <a:path w="2189825" h="6693719">
                <a:moveTo>
                  <a:pt x="0" y="0"/>
                </a:moveTo>
                <a:lnTo>
                  <a:pt x="2189825" y="0"/>
                </a:lnTo>
                <a:lnTo>
                  <a:pt x="2189825" y="6693719"/>
                </a:lnTo>
                <a:lnTo>
                  <a:pt x="0" y="6693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5943" r="-59729"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Picture 4" descr="HC-05 Datasheet | Bluetooth Transceiver Module | Custom | Maker Pro">
            <a:extLst>
              <a:ext uri="{FF2B5EF4-FFF2-40B4-BE49-F238E27FC236}">
                <a16:creationId xmlns:a16="http://schemas.microsoft.com/office/drawing/2014/main" id="{A7D2F848-D604-437D-8F49-7D274E605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662" y="3775877"/>
            <a:ext cx="696341" cy="5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texte, diagramme, capture d’écran, Parallèle&#10;&#10;Le contenu généré par l’IA peut être incorrect.">
            <a:extLst>
              <a:ext uri="{FF2B5EF4-FFF2-40B4-BE49-F238E27FC236}">
                <a16:creationId xmlns:a16="http://schemas.microsoft.com/office/drawing/2014/main" id="{03097F29-8B26-1AA9-42C9-8203E53B89C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111" t="3999" r="66148" b="53794"/>
          <a:stretch/>
        </p:blipFill>
        <p:spPr>
          <a:xfrm>
            <a:off x="515940" y="2030618"/>
            <a:ext cx="1926877" cy="183120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0496B2-2554-A8DE-740F-7FC5D77074C9}"/>
              </a:ext>
            </a:extLst>
          </p:cNvPr>
          <p:cNvSpPr txBox="1"/>
          <p:nvPr/>
        </p:nvSpPr>
        <p:spPr>
          <a:xfrm>
            <a:off x="449470" y="1661286"/>
            <a:ext cx="25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Attribution des pins</a:t>
            </a:r>
          </a:p>
        </p:txBody>
      </p:sp>
      <p:pic>
        <p:nvPicPr>
          <p:cNvPr id="16" name="Image 15" descr="Une image contenant texte, diagramme, capture d’écran, Parallèle&#10;&#10;Le contenu généré par l’IA peut être incorrect.">
            <a:extLst>
              <a:ext uri="{FF2B5EF4-FFF2-40B4-BE49-F238E27FC236}">
                <a16:creationId xmlns:a16="http://schemas.microsoft.com/office/drawing/2014/main" id="{91E84A37-4245-24D9-74E2-117239339DA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13" t="48078" r="8080" b="21341"/>
          <a:stretch/>
        </p:blipFill>
        <p:spPr>
          <a:xfrm>
            <a:off x="2635535" y="2257209"/>
            <a:ext cx="6066102" cy="143777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406167D-4E00-957F-EC71-05A6DD321831}"/>
              </a:ext>
            </a:extLst>
          </p:cNvPr>
          <p:cNvSpPr txBox="1"/>
          <p:nvPr/>
        </p:nvSpPr>
        <p:spPr>
          <a:xfrm>
            <a:off x="3592517" y="1661286"/>
            <a:ext cx="617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Création des symboles pour les composants</a:t>
            </a:r>
          </a:p>
        </p:txBody>
      </p:sp>
    </p:spTree>
    <p:extLst>
      <p:ext uri="{BB962C8B-B14F-4D97-AF65-F5344CB8AC3E}">
        <p14:creationId xmlns:p14="http://schemas.microsoft.com/office/powerpoint/2010/main" val="2448336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750D219-94E7-424B-B415-CE5E994017B8}"/>
              </a:ext>
            </a:extLst>
          </p:cNvPr>
          <p:cNvGrpSpPr/>
          <p:nvPr/>
        </p:nvGrpSpPr>
        <p:grpSpPr>
          <a:xfrm>
            <a:off x="66409" y="0"/>
            <a:ext cx="9144000" cy="744583"/>
            <a:chOff x="0" y="0"/>
            <a:chExt cx="9144000" cy="700922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FB8B877-7DD4-44A6-A3EC-8CFC3A21B76C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4A86C12-D5F9-4912-AE58-117829B8AD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00922"/>
              <a:ext cx="9144000" cy="0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" name="Ellipse 12">
            <a:extLst>
              <a:ext uri="{FF2B5EF4-FFF2-40B4-BE49-F238E27FC236}">
                <a16:creationId xmlns:a16="http://schemas.microsoft.com/office/drawing/2014/main" id="{071A4B34-BDE5-4209-ADC9-D537442C5214}"/>
              </a:ext>
            </a:extLst>
          </p:cNvPr>
          <p:cNvSpPr/>
          <p:nvPr/>
        </p:nvSpPr>
        <p:spPr>
          <a:xfrm>
            <a:off x="1872343" y="4746171"/>
            <a:ext cx="191588" cy="121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EDEEE28-7C92-4414-89E2-42411BC9EF80}"/>
              </a:ext>
            </a:extLst>
          </p:cNvPr>
          <p:cNvSpPr/>
          <p:nvPr/>
        </p:nvSpPr>
        <p:spPr>
          <a:xfrm>
            <a:off x="534811" y="4463141"/>
            <a:ext cx="191588" cy="121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A292923-DF97-4602-B6B4-DC44CEB53073}"/>
              </a:ext>
            </a:extLst>
          </p:cNvPr>
          <p:cNvSpPr/>
          <p:nvPr/>
        </p:nvSpPr>
        <p:spPr>
          <a:xfrm>
            <a:off x="4205034" y="4311335"/>
            <a:ext cx="191588" cy="121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179859E-05CE-4A33-8371-CF47887102EF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31C84F-396A-0B59-A119-8EE167A4CAAD}"/>
              </a:ext>
            </a:extLst>
          </p:cNvPr>
          <p:cNvSpPr/>
          <p:nvPr/>
        </p:nvSpPr>
        <p:spPr>
          <a:xfrm>
            <a:off x="1136347" y="180341"/>
            <a:ext cx="8074062" cy="7445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 - </a:t>
            </a:r>
            <a:r>
              <a:rPr lang="fr-F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KiCad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800" b="1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03F962E-1EBF-92E1-BB1D-5AF4B1F8EECC}"/>
              </a:ext>
            </a:extLst>
          </p:cNvPr>
          <p:cNvSpPr txBox="1"/>
          <p:nvPr/>
        </p:nvSpPr>
        <p:spPr>
          <a:xfrm>
            <a:off x="2415966" y="1030006"/>
            <a:ext cx="426423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PCB</a:t>
            </a:r>
            <a:endParaRPr lang="en-CH" sz="2400" dirty="0"/>
          </a:p>
        </p:txBody>
      </p:sp>
      <p:pic>
        <p:nvPicPr>
          <p:cNvPr id="10" name="Image 9" descr="Une image contenant texte, circuit, Appareils électroniques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0E221075-9C6D-81F4-64BA-5616558DD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11" y="1957732"/>
            <a:ext cx="3401457" cy="2568292"/>
          </a:xfrm>
          <a:prstGeom prst="rect">
            <a:avLst/>
          </a:prstGeom>
        </p:spPr>
      </p:pic>
      <p:pic>
        <p:nvPicPr>
          <p:cNvPr id="12" name="Image 11" descr="Une image contenant circuit, texte, Appareils électroniques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FB79E31E-2A79-6A91-732A-22F4D957FB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292" t="13456"/>
          <a:stretch/>
        </p:blipFill>
        <p:spPr>
          <a:xfrm>
            <a:off x="4604528" y="1965536"/>
            <a:ext cx="3942826" cy="25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3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750D219-94E7-424B-B415-CE5E994017B8}"/>
              </a:ext>
            </a:extLst>
          </p:cNvPr>
          <p:cNvGrpSpPr/>
          <p:nvPr/>
        </p:nvGrpSpPr>
        <p:grpSpPr>
          <a:xfrm>
            <a:off x="0" y="0"/>
            <a:ext cx="9144000" cy="744583"/>
            <a:chOff x="0" y="0"/>
            <a:chExt cx="9144000" cy="700922"/>
          </a:xfrm>
        </p:grpSpPr>
        <p:sp>
          <p:nvSpPr>
            <p:cNvPr id="5" name="Titre 1">
              <a:extLst>
                <a:ext uri="{FF2B5EF4-FFF2-40B4-BE49-F238E27FC236}">
                  <a16:creationId xmlns:a16="http://schemas.microsoft.com/office/drawing/2014/main" id="{E42BD36C-645C-4CF2-82F8-0C520DE16F33}"/>
                </a:ext>
              </a:extLst>
            </p:cNvPr>
            <p:cNvSpPr/>
            <p:nvPr/>
          </p:nvSpPr>
          <p:spPr>
            <a:xfrm>
              <a:off x="1069937" y="0"/>
              <a:ext cx="8074062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4000" b="1" strike="noStrike" spc="-1" dirty="0">
                  <a:solidFill>
                    <a:srgbClr val="000000"/>
                  </a:solidFill>
                  <a:latin typeface="Times New Roman"/>
                </a:rPr>
                <a:t>III - Arduino: </a:t>
              </a:r>
              <a:r>
                <a:rPr lang="fr-FR" sz="3600" b="1" strike="noStrike" spc="-1" dirty="0">
                  <a:solidFill>
                    <a:srgbClr val="000000"/>
                  </a:solidFill>
                  <a:latin typeface="Times New Roman"/>
                </a:rPr>
                <a:t>Objectifs et Fonctions</a:t>
              </a:r>
              <a:endParaRPr lang="fr-FR" sz="4000" b="1" strike="noStrike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FB8B877-7DD4-44A6-A3EC-8CFC3A21B76C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4A86C12-D5F9-4912-AE58-117829B8AD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00922"/>
              <a:ext cx="9144000" cy="0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92F8B2CA-226B-48A7-BEA1-6AB49EA8666E}"/>
              </a:ext>
            </a:extLst>
          </p:cNvPr>
          <p:cNvSpPr txBox="1"/>
          <p:nvPr/>
        </p:nvSpPr>
        <p:spPr>
          <a:xfrm>
            <a:off x="213949" y="1235850"/>
            <a:ext cx="2296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1) Récupérer les données du capteur graphite et du </a:t>
            </a:r>
            <a:r>
              <a:rPr lang="fr-FR" dirty="0" err="1"/>
              <a:t>flex</a:t>
            </a:r>
            <a:r>
              <a:rPr lang="fr-FR" dirty="0"/>
              <a:t> </a:t>
            </a:r>
            <a:r>
              <a:rPr lang="fr-FR" dirty="0" err="1"/>
              <a:t>sensor</a:t>
            </a:r>
            <a:endParaRPr lang="fr-FR" dirty="0"/>
          </a:p>
          <a:p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3FF1879-58BA-4FE7-B476-FFB763994A1E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7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A276F90-17C0-4FCB-AAD7-8B6A1478C531}"/>
              </a:ext>
            </a:extLst>
          </p:cNvPr>
          <p:cNvSpPr/>
          <p:nvPr/>
        </p:nvSpPr>
        <p:spPr>
          <a:xfrm>
            <a:off x="6304547" y="941129"/>
            <a:ext cx="2455750" cy="395529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A988C39-535E-4868-9BE3-A81936DAA6AD}"/>
              </a:ext>
            </a:extLst>
          </p:cNvPr>
          <p:cNvSpPr txBox="1"/>
          <p:nvPr/>
        </p:nvSpPr>
        <p:spPr>
          <a:xfrm>
            <a:off x="3357308" y="1161513"/>
            <a:ext cx="2169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2)Afficher un menu sur </a:t>
            </a:r>
            <a:r>
              <a:rPr lang="fr-FR" dirty="0" err="1"/>
              <a:t>l’Oled</a:t>
            </a:r>
            <a:r>
              <a:rPr lang="fr-FR" dirty="0"/>
              <a:t> + naviguer dedans avec l’encodeur </a:t>
            </a:r>
            <a:r>
              <a:rPr lang="fr-FR" dirty="0" err="1"/>
              <a:t>rotatoir</a:t>
            </a:r>
            <a:endParaRPr lang="fr-FR" dirty="0"/>
          </a:p>
          <a:p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5BB457D-F97F-4239-8531-D7B6135EA9E7}"/>
              </a:ext>
            </a:extLst>
          </p:cNvPr>
          <p:cNvSpPr txBox="1"/>
          <p:nvPr/>
        </p:nvSpPr>
        <p:spPr>
          <a:xfrm>
            <a:off x="6350582" y="1120857"/>
            <a:ext cx="2579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3) Régler le potentiomètre + envoyer les données souhaitées par </a:t>
            </a:r>
            <a:r>
              <a:rPr lang="fr-FR" dirty="0" err="1"/>
              <a:t>bluetooth</a:t>
            </a:r>
            <a:endParaRPr lang="fr-FR" dirty="0"/>
          </a:p>
          <a:p>
            <a:endParaRPr lang="fr-FR" dirty="0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116ACAD-94DB-43B3-9595-FA00E8905DDF}"/>
              </a:ext>
            </a:extLst>
          </p:cNvPr>
          <p:cNvSpPr/>
          <p:nvPr/>
        </p:nvSpPr>
        <p:spPr>
          <a:xfrm>
            <a:off x="113989" y="941129"/>
            <a:ext cx="2455750" cy="395529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8633317-7E0D-466A-9C41-2844C1467D0C}"/>
              </a:ext>
            </a:extLst>
          </p:cNvPr>
          <p:cNvSpPr/>
          <p:nvPr/>
        </p:nvSpPr>
        <p:spPr>
          <a:xfrm>
            <a:off x="3209268" y="941129"/>
            <a:ext cx="2455750" cy="395529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CF851161-B530-42C5-8970-D12B851913B9}"/>
              </a:ext>
            </a:extLst>
          </p:cNvPr>
          <p:cNvSpPr/>
          <p:nvPr/>
        </p:nvSpPr>
        <p:spPr>
          <a:xfrm rot="10800000">
            <a:off x="344911" y="4302260"/>
            <a:ext cx="1993905" cy="518591"/>
          </a:xfrm>
          <a:custGeom>
            <a:avLst/>
            <a:gdLst/>
            <a:ahLst/>
            <a:cxnLst/>
            <a:rect l="l" t="t" r="r" b="b"/>
            <a:pathLst>
              <a:path w="5772512" h="2039512">
                <a:moveTo>
                  <a:pt x="0" y="0"/>
                </a:moveTo>
                <a:lnTo>
                  <a:pt x="5772512" y="0"/>
                </a:lnTo>
                <a:lnTo>
                  <a:pt x="5772512" y="2039512"/>
                </a:lnTo>
                <a:lnTo>
                  <a:pt x="0" y="2039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DA84CB4B-216E-4F22-AABD-CC1D38CBB1F3}"/>
              </a:ext>
            </a:extLst>
          </p:cNvPr>
          <p:cNvSpPr/>
          <p:nvPr/>
        </p:nvSpPr>
        <p:spPr>
          <a:xfrm rot="16200000">
            <a:off x="969305" y="1673056"/>
            <a:ext cx="918220" cy="2428931"/>
          </a:xfrm>
          <a:custGeom>
            <a:avLst/>
            <a:gdLst/>
            <a:ahLst/>
            <a:cxnLst/>
            <a:rect l="l" t="t" r="r" b="b"/>
            <a:pathLst>
              <a:path w="2189825" h="6693719">
                <a:moveTo>
                  <a:pt x="0" y="0"/>
                </a:moveTo>
                <a:lnTo>
                  <a:pt x="2189825" y="0"/>
                </a:lnTo>
                <a:lnTo>
                  <a:pt x="2189825" y="6693719"/>
                </a:lnTo>
                <a:lnTo>
                  <a:pt x="0" y="6693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5943" r="-5972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Freeform 10">
            <a:extLst>
              <a:ext uri="{FF2B5EF4-FFF2-40B4-BE49-F238E27FC236}">
                <a16:creationId xmlns:a16="http://schemas.microsoft.com/office/drawing/2014/main" id="{90DFAE01-7AEB-4E63-9814-E7443657B57E}"/>
              </a:ext>
            </a:extLst>
          </p:cNvPr>
          <p:cNvSpPr/>
          <p:nvPr/>
        </p:nvSpPr>
        <p:spPr>
          <a:xfrm>
            <a:off x="4585404" y="4007536"/>
            <a:ext cx="858397" cy="729534"/>
          </a:xfrm>
          <a:custGeom>
            <a:avLst/>
            <a:gdLst/>
            <a:ahLst/>
            <a:cxnLst/>
            <a:rect l="l" t="t" r="r" b="b"/>
            <a:pathLst>
              <a:path w="2192477" h="2192477">
                <a:moveTo>
                  <a:pt x="0" y="0"/>
                </a:moveTo>
                <a:lnTo>
                  <a:pt x="2192477" y="0"/>
                </a:lnTo>
                <a:lnTo>
                  <a:pt x="2192477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43" name="Picture 4" descr="HC-05 Datasheet | Bluetooth Transceiver Module | Custom | Maker Pro">
            <a:extLst>
              <a:ext uri="{FF2B5EF4-FFF2-40B4-BE49-F238E27FC236}">
                <a16:creationId xmlns:a16="http://schemas.microsoft.com/office/drawing/2014/main" id="{13A27588-ECF8-464C-B7D5-91E193130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793" y="4007536"/>
            <a:ext cx="1124051" cy="8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Flèche : haut 44">
            <a:extLst>
              <a:ext uri="{FF2B5EF4-FFF2-40B4-BE49-F238E27FC236}">
                <a16:creationId xmlns:a16="http://schemas.microsoft.com/office/drawing/2014/main" id="{5D04B055-6FA3-4DC6-B3B4-29F3A687AB5E}"/>
              </a:ext>
            </a:extLst>
          </p:cNvPr>
          <p:cNvSpPr/>
          <p:nvPr/>
        </p:nvSpPr>
        <p:spPr>
          <a:xfrm rot="10800000">
            <a:off x="4914547" y="3768078"/>
            <a:ext cx="200114" cy="282021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5D59BF-D9B9-4DAD-9641-0C8D38DF2C68}"/>
              </a:ext>
            </a:extLst>
          </p:cNvPr>
          <p:cNvSpPr/>
          <p:nvPr/>
        </p:nvSpPr>
        <p:spPr>
          <a:xfrm>
            <a:off x="4350063" y="3409699"/>
            <a:ext cx="1329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/>
              <a:t>Display_menu</a:t>
            </a:r>
            <a:r>
              <a:rPr lang="fr-FR" sz="1400" dirty="0"/>
              <a:t>()</a:t>
            </a:r>
          </a:p>
        </p:txBody>
      </p:sp>
      <p:sp>
        <p:nvSpPr>
          <p:cNvPr id="46" name="Flèche : haut 45">
            <a:extLst>
              <a:ext uri="{FF2B5EF4-FFF2-40B4-BE49-F238E27FC236}">
                <a16:creationId xmlns:a16="http://schemas.microsoft.com/office/drawing/2014/main" id="{2F887DA0-A76B-4AF0-A3C5-8D8304DAA367}"/>
              </a:ext>
            </a:extLst>
          </p:cNvPr>
          <p:cNvSpPr/>
          <p:nvPr/>
        </p:nvSpPr>
        <p:spPr>
          <a:xfrm rot="10800000">
            <a:off x="1155160" y="4027542"/>
            <a:ext cx="200114" cy="282021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533405-0DF4-435D-8964-4EA4FB7CBD0A}"/>
              </a:ext>
            </a:extLst>
          </p:cNvPr>
          <p:cNvSpPr/>
          <p:nvPr/>
        </p:nvSpPr>
        <p:spPr>
          <a:xfrm>
            <a:off x="457382" y="3742322"/>
            <a:ext cx="1720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/>
              <a:t>Graphen_measures</a:t>
            </a:r>
            <a:r>
              <a:rPr lang="fr-FR" sz="1400" dirty="0"/>
              <a:t>()</a:t>
            </a:r>
          </a:p>
        </p:txBody>
      </p:sp>
      <p:sp>
        <p:nvSpPr>
          <p:cNvPr id="48" name="Flèche : haut 47">
            <a:extLst>
              <a:ext uri="{FF2B5EF4-FFF2-40B4-BE49-F238E27FC236}">
                <a16:creationId xmlns:a16="http://schemas.microsoft.com/office/drawing/2014/main" id="{9454DC4F-1D08-4135-9445-E07383526D0F}"/>
              </a:ext>
            </a:extLst>
          </p:cNvPr>
          <p:cNvSpPr/>
          <p:nvPr/>
        </p:nvSpPr>
        <p:spPr>
          <a:xfrm>
            <a:off x="1117631" y="3031731"/>
            <a:ext cx="200114" cy="282021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34161D-9240-4DE4-B282-C6373C2D9C69}"/>
              </a:ext>
            </a:extLst>
          </p:cNvPr>
          <p:cNvSpPr/>
          <p:nvPr/>
        </p:nvSpPr>
        <p:spPr>
          <a:xfrm>
            <a:off x="600375" y="3336272"/>
            <a:ext cx="13770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/>
              <a:t>Flex_measures</a:t>
            </a:r>
            <a:r>
              <a:rPr lang="fr-FR" sz="1400" dirty="0"/>
              <a:t>()</a:t>
            </a:r>
          </a:p>
        </p:txBody>
      </p:sp>
      <p:pic>
        <p:nvPicPr>
          <p:cNvPr id="50" name="Picture 2" descr="Mainboards kwmobile Rotary Encoder KY-040 Modul für Raspberry Pi und ...">
            <a:extLst>
              <a:ext uri="{FF2B5EF4-FFF2-40B4-BE49-F238E27FC236}">
                <a16:creationId xmlns:a16="http://schemas.microsoft.com/office/drawing/2014/main" id="{295BFC40-27A0-4DCC-A869-BC9931DC4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159" y="2701370"/>
            <a:ext cx="943014" cy="94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lèche : haut 50">
            <a:extLst>
              <a:ext uri="{FF2B5EF4-FFF2-40B4-BE49-F238E27FC236}">
                <a16:creationId xmlns:a16="http://schemas.microsoft.com/office/drawing/2014/main" id="{C325F732-6548-4FEE-8E12-8001FD0A5F56}"/>
              </a:ext>
            </a:extLst>
          </p:cNvPr>
          <p:cNvSpPr/>
          <p:nvPr/>
        </p:nvSpPr>
        <p:spPr>
          <a:xfrm rot="5400000">
            <a:off x="3940776" y="2678046"/>
            <a:ext cx="200114" cy="282021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711F8C-8C65-4B75-A125-F456BA7D34DA}"/>
              </a:ext>
            </a:extLst>
          </p:cNvPr>
          <p:cNvSpPr/>
          <p:nvPr/>
        </p:nvSpPr>
        <p:spPr>
          <a:xfrm>
            <a:off x="4237045" y="2701370"/>
            <a:ext cx="1358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/>
              <a:t>Switch_button</a:t>
            </a:r>
            <a:r>
              <a:rPr lang="fr-FR" sz="1400" dirty="0"/>
              <a:t>()</a:t>
            </a:r>
          </a:p>
        </p:txBody>
      </p:sp>
      <p:sp>
        <p:nvSpPr>
          <p:cNvPr id="53" name="Flèche : haut 52">
            <a:extLst>
              <a:ext uri="{FF2B5EF4-FFF2-40B4-BE49-F238E27FC236}">
                <a16:creationId xmlns:a16="http://schemas.microsoft.com/office/drawing/2014/main" id="{33EC8522-AB2D-494A-A783-0704C128C61A}"/>
              </a:ext>
            </a:extLst>
          </p:cNvPr>
          <p:cNvSpPr/>
          <p:nvPr/>
        </p:nvSpPr>
        <p:spPr>
          <a:xfrm rot="10800000">
            <a:off x="3610477" y="3642464"/>
            <a:ext cx="200114" cy="282021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3DC188-B0B0-45F0-8B97-4F53521B9F02}"/>
              </a:ext>
            </a:extLst>
          </p:cNvPr>
          <p:cNvSpPr/>
          <p:nvPr/>
        </p:nvSpPr>
        <p:spPr>
          <a:xfrm>
            <a:off x="3195141" y="3943898"/>
            <a:ext cx="140910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/>
              <a:t>doEncoder</a:t>
            </a:r>
            <a:r>
              <a:rPr lang="fr-FR" sz="1400" dirty="0"/>
              <a:t>()</a:t>
            </a:r>
          </a:p>
          <a:p>
            <a:r>
              <a:rPr lang="fr-FR" sz="1400" dirty="0"/>
              <a:t>         +</a:t>
            </a:r>
          </a:p>
          <a:p>
            <a:r>
              <a:rPr lang="fr-FR" sz="1400" dirty="0" err="1"/>
              <a:t>updateEncoder</a:t>
            </a:r>
            <a:r>
              <a:rPr lang="fr-FR" sz="1400" dirty="0"/>
              <a:t>()</a:t>
            </a:r>
          </a:p>
          <a:p>
            <a:endParaRPr lang="fr-FR" sz="1400" dirty="0"/>
          </a:p>
        </p:txBody>
      </p:sp>
      <p:sp>
        <p:nvSpPr>
          <p:cNvPr id="55" name="Freeform 11">
            <a:extLst>
              <a:ext uri="{FF2B5EF4-FFF2-40B4-BE49-F238E27FC236}">
                <a16:creationId xmlns:a16="http://schemas.microsoft.com/office/drawing/2014/main" id="{F2AD457A-1F23-4BDE-AAB8-8022FAA217A0}"/>
              </a:ext>
            </a:extLst>
          </p:cNvPr>
          <p:cNvSpPr/>
          <p:nvPr/>
        </p:nvSpPr>
        <p:spPr>
          <a:xfrm>
            <a:off x="6340646" y="2751536"/>
            <a:ext cx="921279" cy="650420"/>
          </a:xfrm>
          <a:custGeom>
            <a:avLst/>
            <a:gdLst/>
            <a:ahLst/>
            <a:cxnLst/>
            <a:rect l="l" t="t" r="r" b="b"/>
            <a:pathLst>
              <a:path w="2192477" h="2192477">
                <a:moveTo>
                  <a:pt x="0" y="0"/>
                </a:moveTo>
                <a:lnTo>
                  <a:pt x="2192477" y="0"/>
                </a:lnTo>
                <a:lnTo>
                  <a:pt x="2192477" y="2192477"/>
                </a:lnTo>
                <a:lnTo>
                  <a:pt x="0" y="2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6" name="Flèche : haut 55">
            <a:extLst>
              <a:ext uri="{FF2B5EF4-FFF2-40B4-BE49-F238E27FC236}">
                <a16:creationId xmlns:a16="http://schemas.microsoft.com/office/drawing/2014/main" id="{772D5A85-AFE8-4507-976C-5788C7998990}"/>
              </a:ext>
            </a:extLst>
          </p:cNvPr>
          <p:cNvSpPr/>
          <p:nvPr/>
        </p:nvSpPr>
        <p:spPr>
          <a:xfrm rot="6832507">
            <a:off x="7402776" y="2787226"/>
            <a:ext cx="200114" cy="282021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5BB302D-E3DD-491A-9256-B6704E319FC3}"/>
              </a:ext>
            </a:extLst>
          </p:cNvPr>
          <p:cNvSpPr/>
          <p:nvPr/>
        </p:nvSpPr>
        <p:spPr>
          <a:xfrm>
            <a:off x="7716353" y="2918774"/>
            <a:ext cx="921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/>
              <a:t>SPIWrite</a:t>
            </a:r>
            <a:r>
              <a:rPr lang="fr-FR" sz="1400" dirty="0"/>
              <a:t>()</a:t>
            </a:r>
          </a:p>
        </p:txBody>
      </p:sp>
      <p:sp>
        <p:nvSpPr>
          <p:cNvPr id="58" name="Flèche : haut 57">
            <a:extLst>
              <a:ext uri="{FF2B5EF4-FFF2-40B4-BE49-F238E27FC236}">
                <a16:creationId xmlns:a16="http://schemas.microsoft.com/office/drawing/2014/main" id="{64A3F708-5ACE-4F20-8CC7-DCABB28FF1F7}"/>
              </a:ext>
            </a:extLst>
          </p:cNvPr>
          <p:cNvSpPr/>
          <p:nvPr/>
        </p:nvSpPr>
        <p:spPr>
          <a:xfrm rot="19415347">
            <a:off x="7461484" y="3948409"/>
            <a:ext cx="200114" cy="282021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A4E9F8-E139-44A7-B4F1-75D48DC159BC}"/>
              </a:ext>
            </a:extLst>
          </p:cNvPr>
          <p:cNvSpPr/>
          <p:nvPr/>
        </p:nvSpPr>
        <p:spPr>
          <a:xfrm>
            <a:off x="6412844" y="3631405"/>
            <a:ext cx="2157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/>
              <a:t>Send_bluetooth</a:t>
            </a:r>
            <a:r>
              <a:rPr lang="fr-FR" sz="1400" dirty="0"/>
              <a:t>(byte data)</a:t>
            </a:r>
          </a:p>
        </p:txBody>
      </p:sp>
    </p:spTree>
    <p:extLst>
      <p:ext uri="{BB962C8B-B14F-4D97-AF65-F5344CB8AC3E}">
        <p14:creationId xmlns:p14="http://schemas.microsoft.com/office/powerpoint/2010/main" val="292342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C750D219-94E7-424B-B415-CE5E994017B8}"/>
              </a:ext>
            </a:extLst>
          </p:cNvPr>
          <p:cNvGrpSpPr/>
          <p:nvPr/>
        </p:nvGrpSpPr>
        <p:grpSpPr>
          <a:xfrm>
            <a:off x="0" y="0"/>
            <a:ext cx="9144000" cy="744583"/>
            <a:chOff x="0" y="0"/>
            <a:chExt cx="9144000" cy="700922"/>
          </a:xfrm>
        </p:grpSpPr>
        <p:sp>
          <p:nvSpPr>
            <p:cNvPr id="5" name="Titre 1">
              <a:extLst>
                <a:ext uri="{FF2B5EF4-FFF2-40B4-BE49-F238E27FC236}">
                  <a16:creationId xmlns:a16="http://schemas.microsoft.com/office/drawing/2014/main" id="{E42BD36C-645C-4CF2-82F8-0C520DE16F33}"/>
                </a:ext>
              </a:extLst>
            </p:cNvPr>
            <p:cNvSpPr/>
            <p:nvPr/>
          </p:nvSpPr>
          <p:spPr>
            <a:xfrm>
              <a:off x="1069937" y="0"/>
              <a:ext cx="8074062" cy="70092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ctr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4000" b="1" strike="noStrike" spc="-1" dirty="0">
                  <a:solidFill>
                    <a:srgbClr val="000000"/>
                  </a:solidFill>
                  <a:latin typeface="Times New Roman"/>
                </a:rPr>
                <a:t>III - Arduino: </a:t>
              </a:r>
              <a:r>
                <a:rPr lang="fr-FR" sz="3000" b="1" strike="noStrike" spc="-1" dirty="0">
                  <a:solidFill>
                    <a:srgbClr val="000000"/>
                  </a:solidFill>
                  <a:latin typeface="Times New Roman"/>
                </a:rPr>
                <a:t>2 versions du code</a:t>
              </a:r>
              <a:endParaRPr lang="fr-FR" sz="3000" b="1" strike="noStrike" spc="-1" dirty="0">
                <a:solidFill>
                  <a:srgbClr val="000000"/>
                </a:solidFill>
                <a:latin typeface="Calibri"/>
              </a:endParaRPr>
            </a:p>
          </p:txBody>
        </p: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FB8B877-7DD4-44A6-A3EC-8CFC3A21B76C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069937" cy="700922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4A86C12-D5F9-4912-AE58-117829B8AD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00922"/>
              <a:ext cx="9144000" cy="0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DDA0494-C0BB-40A7-B639-AD82D885497D}"/>
              </a:ext>
            </a:extLst>
          </p:cNvPr>
          <p:cNvSpPr/>
          <p:nvPr/>
        </p:nvSpPr>
        <p:spPr>
          <a:xfrm>
            <a:off x="0" y="2769466"/>
            <a:ext cx="9143998" cy="2374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A6D0518-59FF-46BE-BEDB-8B4569EFB645}"/>
              </a:ext>
            </a:extLst>
          </p:cNvPr>
          <p:cNvSpPr txBox="1"/>
          <p:nvPr/>
        </p:nvSpPr>
        <p:spPr>
          <a:xfrm>
            <a:off x="582327" y="2830500"/>
            <a:ext cx="79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Envoyer les données du capteur graphite ET du </a:t>
            </a:r>
            <a:r>
              <a:rPr lang="fr-FR" b="1" dirty="0" err="1"/>
              <a:t>flex</a:t>
            </a:r>
            <a:r>
              <a:rPr lang="fr-FR" b="1" dirty="0"/>
              <a:t> </a:t>
            </a:r>
            <a:r>
              <a:rPr lang="fr-FR" b="1" dirty="0" err="1"/>
              <a:t>sensor</a:t>
            </a:r>
            <a:r>
              <a:rPr lang="fr-FR" b="1" dirty="0"/>
              <a:t> à l’application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8678572-DEB7-445F-A96B-1080284F656E}"/>
              </a:ext>
            </a:extLst>
          </p:cNvPr>
          <p:cNvSpPr txBox="1"/>
          <p:nvPr/>
        </p:nvSpPr>
        <p:spPr>
          <a:xfrm>
            <a:off x="519763" y="892675"/>
            <a:ext cx="810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Envoyer les données du capteur graphite OU du </a:t>
            </a:r>
            <a:r>
              <a:rPr lang="fr-FR" b="1" dirty="0" err="1"/>
              <a:t>flex</a:t>
            </a:r>
            <a:r>
              <a:rPr lang="fr-FR" b="1" dirty="0"/>
              <a:t> </a:t>
            </a:r>
            <a:r>
              <a:rPr lang="fr-FR" b="1" dirty="0" err="1"/>
              <a:t>sensor</a:t>
            </a:r>
            <a:r>
              <a:rPr lang="fr-FR" b="1" dirty="0"/>
              <a:t> à l’application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924DF131-40BC-48F9-BE70-D2FA70393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9" t="9461" r="15429" b="66230"/>
          <a:stretch/>
        </p:blipFill>
        <p:spPr>
          <a:xfrm>
            <a:off x="269505" y="3332696"/>
            <a:ext cx="8604985" cy="55118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AB683350-ADC5-440E-9AF5-467F755A5A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01" t="66212" r="7582" b="28401"/>
          <a:stretch/>
        </p:blipFill>
        <p:spPr>
          <a:xfrm>
            <a:off x="519763" y="1403876"/>
            <a:ext cx="7016817" cy="43902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3A7D7C8-F576-40D8-82CE-B9817B862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48" y="4055600"/>
            <a:ext cx="3763723" cy="23293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1213E72A-B5D3-4FC0-A90A-60C364D9F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48" y="4552561"/>
            <a:ext cx="4086376" cy="163455"/>
          </a:xfrm>
          <a:prstGeom prst="rect">
            <a:avLst/>
          </a:prstGeom>
        </p:spPr>
      </p:pic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3DE65F89-F523-460F-AE06-BF8616A31ED1}"/>
              </a:ext>
            </a:extLst>
          </p:cNvPr>
          <p:cNvSpPr/>
          <p:nvPr/>
        </p:nvSpPr>
        <p:spPr>
          <a:xfrm>
            <a:off x="4494998" y="4165983"/>
            <a:ext cx="346509" cy="2329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94A0607-7C76-49A2-8F24-9C67D16CA014}"/>
              </a:ext>
            </a:extLst>
          </p:cNvPr>
          <p:cNvSpPr txBox="1"/>
          <p:nvPr/>
        </p:nvSpPr>
        <p:spPr>
          <a:xfrm>
            <a:off x="4957008" y="4027760"/>
            <a:ext cx="3917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Utilisation du </a:t>
            </a:r>
            <a:r>
              <a:rPr lang="fr-FR" sz="1600" dirty="0" err="1"/>
              <a:t>low</a:t>
            </a:r>
            <a:r>
              <a:rPr lang="fr-FR" sz="1600" dirty="0"/>
              <a:t> bit pour différencier les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/>
              <a:t>Une </a:t>
            </a:r>
            <a:r>
              <a:rPr lang="fr-FR" sz="1600" dirty="0" err="1"/>
              <a:t>loop</a:t>
            </a:r>
            <a:r>
              <a:rPr lang="fr-FR" sz="1600" dirty="0"/>
              <a:t> sur deux: envoi du même type de données</a:t>
            </a:r>
          </a:p>
          <a:p>
            <a:endParaRPr lang="fr-FR" sz="1600" dirty="0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FE4DD13F-9CDF-400A-92AB-FD0C5C7033D8}"/>
              </a:ext>
            </a:extLst>
          </p:cNvPr>
          <p:cNvSpPr/>
          <p:nvPr/>
        </p:nvSpPr>
        <p:spPr>
          <a:xfrm>
            <a:off x="582327" y="2035481"/>
            <a:ext cx="346509" cy="2329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A7C4826-906D-4DB3-A696-401759D4CCF8}"/>
              </a:ext>
            </a:extLst>
          </p:cNvPr>
          <p:cNvSpPr txBox="1"/>
          <p:nvPr/>
        </p:nvSpPr>
        <p:spPr>
          <a:xfrm>
            <a:off x="1069937" y="2035481"/>
            <a:ext cx="749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Demande en début de programme les données que l’on souhaite envoyer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E7B11C-C03D-52E2-5FEE-1A7DF7FCECFA}"/>
              </a:ext>
            </a:extLst>
          </p:cNvPr>
          <p:cNvSpPr txBox="1"/>
          <p:nvPr/>
        </p:nvSpPr>
        <p:spPr>
          <a:xfrm>
            <a:off x="8887197" y="488188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09475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13131</TotalTime>
  <Words>1120</Words>
  <Application>Microsoft Office PowerPoint</Application>
  <PresentationFormat>Affichage à l'écran (16:9)</PresentationFormat>
  <Paragraphs>174</Paragraphs>
  <Slides>22</Slides>
  <Notes>21</Notes>
  <HiddenSlides>3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Calibri Light</vt:lpstr>
      <vt:lpstr>Times New Roman</vt:lpstr>
      <vt:lpstr>Arial</vt:lpstr>
      <vt:lpstr>Calibri</vt:lpstr>
      <vt:lpstr>Wingdings</vt:lpstr>
      <vt:lpstr>Cambria Math</vt:lpstr>
      <vt:lpstr>Office Theme</vt:lpstr>
      <vt:lpstr>Du capteur au banc de test   en open source 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implication citoyenne :          Tuteur FabCamp !</dc:title>
  <dc:creator>Karine Dandy</dc:creator>
  <cp:lastModifiedBy>Rachele Iffrig</cp:lastModifiedBy>
  <cp:revision>241</cp:revision>
  <dcterms:modified xsi:type="dcterms:W3CDTF">2025-05-28T12:22:15Z</dcterms:modified>
</cp:coreProperties>
</file>